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33"/>
  </p:notesMasterIdLst>
  <p:sldIdLst>
    <p:sldId id="328" r:id="rId2"/>
    <p:sldId id="330" r:id="rId3"/>
    <p:sldId id="691" r:id="rId4"/>
    <p:sldId id="644" r:id="rId5"/>
    <p:sldId id="645" r:id="rId6"/>
    <p:sldId id="719" r:id="rId7"/>
    <p:sldId id="666" r:id="rId8"/>
    <p:sldId id="456" r:id="rId9"/>
    <p:sldId id="755" r:id="rId10"/>
    <p:sldId id="613" r:id="rId11"/>
    <p:sldId id="771" r:id="rId12"/>
    <p:sldId id="772" r:id="rId13"/>
    <p:sldId id="773" r:id="rId14"/>
    <p:sldId id="774" r:id="rId15"/>
    <p:sldId id="777" r:id="rId16"/>
    <p:sldId id="778" r:id="rId17"/>
    <p:sldId id="265" r:id="rId18"/>
    <p:sldId id="693" r:id="rId19"/>
    <p:sldId id="756" r:id="rId20"/>
    <p:sldId id="625" r:id="rId21"/>
    <p:sldId id="594" r:id="rId22"/>
    <p:sldId id="623" r:id="rId23"/>
    <p:sldId id="624" r:id="rId24"/>
    <p:sldId id="626" r:id="rId25"/>
    <p:sldId id="692" r:id="rId26"/>
    <p:sldId id="524" r:id="rId27"/>
    <p:sldId id="486" r:id="rId28"/>
    <p:sldId id="720" r:id="rId29"/>
    <p:sldId id="712" r:id="rId30"/>
    <p:sldId id="600" r:id="rId31"/>
    <p:sldId id="628" r:id="rId32"/>
    <p:sldId id="757" r:id="rId33"/>
    <p:sldId id="531" r:id="rId34"/>
    <p:sldId id="769" r:id="rId35"/>
    <p:sldId id="775" r:id="rId36"/>
    <p:sldId id="776" r:id="rId37"/>
    <p:sldId id="779" r:id="rId38"/>
    <p:sldId id="701" r:id="rId39"/>
    <p:sldId id="722" r:id="rId40"/>
    <p:sldId id="601" r:id="rId41"/>
    <p:sldId id="603" r:id="rId42"/>
    <p:sldId id="761" r:id="rId43"/>
    <p:sldId id="662" r:id="rId44"/>
    <p:sldId id="527" r:id="rId45"/>
    <p:sldId id="578" r:id="rId46"/>
    <p:sldId id="580" r:id="rId47"/>
    <p:sldId id="588" r:id="rId48"/>
    <p:sldId id="762" r:id="rId49"/>
    <p:sldId id="574" r:id="rId50"/>
    <p:sldId id="725" r:id="rId51"/>
    <p:sldId id="576" r:id="rId52"/>
    <p:sldId id="653" r:id="rId53"/>
    <p:sldId id="760" r:id="rId54"/>
    <p:sldId id="726" r:id="rId55"/>
    <p:sldId id="678" r:id="rId56"/>
    <p:sldId id="736" r:id="rId57"/>
    <p:sldId id="473" r:id="rId58"/>
    <p:sldId id="727" r:id="rId59"/>
    <p:sldId id="353" r:id="rId60"/>
    <p:sldId id="354" r:id="rId61"/>
    <p:sldId id="355" r:id="rId62"/>
    <p:sldId id="356" r:id="rId63"/>
    <p:sldId id="357" r:id="rId64"/>
    <p:sldId id="358" r:id="rId65"/>
    <p:sldId id="749" r:id="rId66"/>
    <p:sldId id="474" r:id="rId67"/>
    <p:sldId id="530" r:id="rId68"/>
    <p:sldId id="780" r:id="rId69"/>
    <p:sldId id="782" r:id="rId70"/>
    <p:sldId id="488" r:id="rId71"/>
    <p:sldId id="734" r:id="rId72"/>
    <p:sldId id="541" r:id="rId73"/>
    <p:sldId id="754" r:id="rId74"/>
    <p:sldId id="610" r:id="rId75"/>
    <p:sldId id="621" r:id="rId76"/>
    <p:sldId id="622" r:id="rId77"/>
    <p:sldId id="542" r:id="rId78"/>
    <p:sldId id="783" r:id="rId79"/>
    <p:sldId id="656" r:id="rId80"/>
    <p:sldId id="784" r:id="rId81"/>
    <p:sldId id="785" r:id="rId82"/>
    <p:sldId id="657" r:id="rId83"/>
    <p:sldId id="665" r:id="rId84"/>
    <p:sldId id="735" r:id="rId85"/>
    <p:sldId id="659" r:id="rId86"/>
    <p:sldId id="487" r:id="rId87"/>
    <p:sldId id="728" r:id="rId88"/>
    <p:sldId id="709" r:id="rId89"/>
    <p:sldId id="537" r:id="rId90"/>
    <p:sldId id="718" r:id="rId91"/>
    <p:sldId id="658" r:id="rId92"/>
    <p:sldId id="714" r:id="rId93"/>
    <p:sldId id="744" r:id="rId94"/>
    <p:sldId id="746" r:id="rId95"/>
    <p:sldId id="690" r:id="rId96"/>
    <p:sldId id="525" r:id="rId97"/>
    <p:sldId id="695" r:id="rId98"/>
    <p:sldId id="568" r:id="rId99"/>
    <p:sldId id="570" r:id="rId100"/>
    <p:sldId id="611" r:id="rId101"/>
    <p:sldId id="687" r:id="rId102"/>
    <p:sldId id="688" r:id="rId103"/>
    <p:sldId id="696" r:id="rId104"/>
    <p:sldId id="569" r:id="rId105"/>
    <p:sldId id="571" r:id="rId106"/>
    <p:sldId id="573" r:id="rId107"/>
    <p:sldId id="612" r:id="rId108"/>
    <p:sldId id="697" r:id="rId109"/>
    <p:sldId id="620" r:id="rId110"/>
    <p:sldId id="651" r:id="rId111"/>
    <p:sldId id="592" r:id="rId112"/>
    <p:sldId id="615" r:id="rId113"/>
    <p:sldId id="781" r:id="rId114"/>
    <p:sldId id="635" r:id="rId115"/>
    <p:sldId id="595" r:id="rId116"/>
    <p:sldId id="751" r:id="rId117"/>
    <p:sldId id="597" r:id="rId118"/>
    <p:sldId id="759" r:id="rId119"/>
    <p:sldId id="750" r:id="rId120"/>
    <p:sldId id="705" r:id="rId121"/>
    <p:sldId id="753" r:id="rId122"/>
    <p:sldId id="752" r:id="rId123"/>
    <p:sldId id="770" r:id="rId124"/>
    <p:sldId id="765" r:id="rId125"/>
    <p:sldId id="766" r:id="rId126"/>
    <p:sldId id="768" r:id="rId127"/>
    <p:sldId id="763" r:id="rId128"/>
    <p:sldId id="764" r:id="rId129"/>
    <p:sldId id="767" r:id="rId130"/>
    <p:sldId id="587" r:id="rId131"/>
    <p:sldId id="404" r:id="rId1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0435"/>
  </p:normalViewPr>
  <p:slideViewPr>
    <p:cSldViewPr snapToGrid="0" snapToObjects="1">
      <p:cViewPr>
        <p:scale>
          <a:sx n="66" d="100"/>
          <a:sy n="66" d="100"/>
        </p:scale>
        <p:origin x="1080" y="1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25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el\Documents\SpiderOak%20Hive\Research\NEED\USTariff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Jon/NEED%20Dropbox/Presentations/TradeWars/Data/2018.csv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Jon/NEED%20Dropbox/Presentations/TradeWars/Data/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Duties collected/Dutiable imports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Sheet1!$A$2:$A$128</c:f>
              <c:numCache>
                <c:formatCode>General</c:formatCode>
                <c:ptCount val="127"/>
                <c:pt idx="0">
                  <c:v>1891</c:v>
                </c:pt>
                <c:pt idx="1">
                  <c:v>1892</c:v>
                </c:pt>
                <c:pt idx="2">
                  <c:v>1893</c:v>
                </c:pt>
                <c:pt idx="3">
                  <c:v>1894</c:v>
                </c:pt>
                <c:pt idx="4">
                  <c:v>1895</c:v>
                </c:pt>
                <c:pt idx="5">
                  <c:v>1896</c:v>
                </c:pt>
                <c:pt idx="6">
                  <c:v>1897</c:v>
                </c:pt>
                <c:pt idx="7">
                  <c:v>1898</c:v>
                </c:pt>
                <c:pt idx="8">
                  <c:v>1899</c:v>
                </c:pt>
                <c:pt idx="9">
                  <c:v>1900</c:v>
                </c:pt>
                <c:pt idx="10">
                  <c:v>1901</c:v>
                </c:pt>
                <c:pt idx="11">
                  <c:v>1902</c:v>
                </c:pt>
                <c:pt idx="12">
                  <c:v>1903</c:v>
                </c:pt>
                <c:pt idx="13">
                  <c:v>1904</c:v>
                </c:pt>
                <c:pt idx="14">
                  <c:v>1905</c:v>
                </c:pt>
                <c:pt idx="15">
                  <c:v>1906</c:v>
                </c:pt>
                <c:pt idx="16">
                  <c:v>1907</c:v>
                </c:pt>
                <c:pt idx="17">
                  <c:v>1908</c:v>
                </c:pt>
                <c:pt idx="18">
                  <c:v>1909</c:v>
                </c:pt>
                <c:pt idx="19">
                  <c:v>1910</c:v>
                </c:pt>
                <c:pt idx="20">
                  <c:v>1911</c:v>
                </c:pt>
                <c:pt idx="21">
                  <c:v>1912</c:v>
                </c:pt>
                <c:pt idx="22">
                  <c:v>1913</c:v>
                </c:pt>
                <c:pt idx="23">
                  <c:v>1914</c:v>
                </c:pt>
                <c:pt idx="24">
                  <c:v>1915</c:v>
                </c:pt>
                <c:pt idx="25">
                  <c:v>1916</c:v>
                </c:pt>
                <c:pt idx="26">
                  <c:v>1917</c:v>
                </c:pt>
                <c:pt idx="27">
                  <c:v>1918</c:v>
                </c:pt>
                <c:pt idx="28">
                  <c:v>1919</c:v>
                </c:pt>
                <c:pt idx="29">
                  <c:v>1920</c:v>
                </c:pt>
                <c:pt idx="30">
                  <c:v>1921</c:v>
                </c:pt>
                <c:pt idx="31">
                  <c:v>1922</c:v>
                </c:pt>
                <c:pt idx="32">
                  <c:v>1923</c:v>
                </c:pt>
                <c:pt idx="33">
                  <c:v>1924</c:v>
                </c:pt>
                <c:pt idx="34">
                  <c:v>1925</c:v>
                </c:pt>
                <c:pt idx="35">
                  <c:v>1926</c:v>
                </c:pt>
                <c:pt idx="36">
                  <c:v>1927</c:v>
                </c:pt>
                <c:pt idx="37">
                  <c:v>1928</c:v>
                </c:pt>
                <c:pt idx="38">
                  <c:v>1929</c:v>
                </c:pt>
                <c:pt idx="39">
                  <c:v>1930</c:v>
                </c:pt>
                <c:pt idx="40">
                  <c:v>1931</c:v>
                </c:pt>
                <c:pt idx="41">
                  <c:v>1932</c:v>
                </c:pt>
                <c:pt idx="42">
                  <c:v>1933</c:v>
                </c:pt>
                <c:pt idx="43">
                  <c:v>1934</c:v>
                </c:pt>
                <c:pt idx="44">
                  <c:v>1935</c:v>
                </c:pt>
                <c:pt idx="45">
                  <c:v>1936</c:v>
                </c:pt>
                <c:pt idx="46">
                  <c:v>1937</c:v>
                </c:pt>
                <c:pt idx="47">
                  <c:v>1938</c:v>
                </c:pt>
                <c:pt idx="48">
                  <c:v>1939</c:v>
                </c:pt>
                <c:pt idx="49">
                  <c:v>1940</c:v>
                </c:pt>
                <c:pt idx="50">
                  <c:v>1941</c:v>
                </c:pt>
                <c:pt idx="51">
                  <c:v>1942</c:v>
                </c:pt>
                <c:pt idx="52">
                  <c:v>1943</c:v>
                </c:pt>
                <c:pt idx="53">
                  <c:v>1944</c:v>
                </c:pt>
                <c:pt idx="54">
                  <c:v>1945</c:v>
                </c:pt>
                <c:pt idx="55">
                  <c:v>1946</c:v>
                </c:pt>
                <c:pt idx="56">
                  <c:v>1947</c:v>
                </c:pt>
                <c:pt idx="57">
                  <c:v>1948</c:v>
                </c:pt>
                <c:pt idx="58">
                  <c:v>1949</c:v>
                </c:pt>
                <c:pt idx="59">
                  <c:v>1950</c:v>
                </c:pt>
                <c:pt idx="60">
                  <c:v>1951</c:v>
                </c:pt>
                <c:pt idx="61">
                  <c:v>1952</c:v>
                </c:pt>
                <c:pt idx="62">
                  <c:v>1953</c:v>
                </c:pt>
                <c:pt idx="63">
                  <c:v>1954</c:v>
                </c:pt>
                <c:pt idx="64">
                  <c:v>1955</c:v>
                </c:pt>
                <c:pt idx="65">
                  <c:v>1956</c:v>
                </c:pt>
                <c:pt idx="66">
                  <c:v>1957</c:v>
                </c:pt>
                <c:pt idx="67">
                  <c:v>1958</c:v>
                </c:pt>
                <c:pt idx="68">
                  <c:v>1959</c:v>
                </c:pt>
                <c:pt idx="69">
                  <c:v>1960</c:v>
                </c:pt>
                <c:pt idx="70">
                  <c:v>1961</c:v>
                </c:pt>
                <c:pt idx="71">
                  <c:v>1962</c:v>
                </c:pt>
                <c:pt idx="72">
                  <c:v>1963</c:v>
                </c:pt>
                <c:pt idx="73">
                  <c:v>1964</c:v>
                </c:pt>
                <c:pt idx="74">
                  <c:v>1965</c:v>
                </c:pt>
                <c:pt idx="75">
                  <c:v>1966</c:v>
                </c:pt>
                <c:pt idx="76">
                  <c:v>1967</c:v>
                </c:pt>
                <c:pt idx="77">
                  <c:v>1968</c:v>
                </c:pt>
                <c:pt idx="78">
                  <c:v>1969</c:v>
                </c:pt>
                <c:pt idx="79">
                  <c:v>1970</c:v>
                </c:pt>
                <c:pt idx="80">
                  <c:v>1971</c:v>
                </c:pt>
                <c:pt idx="81">
                  <c:v>1972</c:v>
                </c:pt>
                <c:pt idx="82">
                  <c:v>1973</c:v>
                </c:pt>
                <c:pt idx="83">
                  <c:v>1974</c:v>
                </c:pt>
                <c:pt idx="84">
                  <c:v>1975</c:v>
                </c:pt>
                <c:pt idx="85">
                  <c:v>1976</c:v>
                </c:pt>
                <c:pt idx="86">
                  <c:v>1977</c:v>
                </c:pt>
                <c:pt idx="87">
                  <c:v>1978</c:v>
                </c:pt>
                <c:pt idx="88">
                  <c:v>1979</c:v>
                </c:pt>
                <c:pt idx="89">
                  <c:v>1980</c:v>
                </c:pt>
                <c:pt idx="90">
                  <c:v>1981</c:v>
                </c:pt>
                <c:pt idx="91">
                  <c:v>1982</c:v>
                </c:pt>
                <c:pt idx="92">
                  <c:v>1983</c:v>
                </c:pt>
                <c:pt idx="93">
                  <c:v>1984</c:v>
                </c:pt>
                <c:pt idx="94">
                  <c:v>1985</c:v>
                </c:pt>
                <c:pt idx="95">
                  <c:v>1986</c:v>
                </c:pt>
                <c:pt idx="96">
                  <c:v>1987</c:v>
                </c:pt>
                <c:pt idx="97">
                  <c:v>1988</c:v>
                </c:pt>
                <c:pt idx="98">
                  <c:v>1989</c:v>
                </c:pt>
                <c:pt idx="99">
                  <c:v>1990</c:v>
                </c:pt>
                <c:pt idx="100">
                  <c:v>1991</c:v>
                </c:pt>
                <c:pt idx="101">
                  <c:v>1992</c:v>
                </c:pt>
                <c:pt idx="102">
                  <c:v>1993</c:v>
                </c:pt>
                <c:pt idx="103">
                  <c:v>1994</c:v>
                </c:pt>
                <c:pt idx="104">
                  <c:v>1995</c:v>
                </c:pt>
                <c:pt idx="105">
                  <c:v>1996</c:v>
                </c:pt>
                <c:pt idx="106">
                  <c:v>1997</c:v>
                </c:pt>
                <c:pt idx="107">
                  <c:v>1998</c:v>
                </c:pt>
                <c:pt idx="108">
                  <c:v>1999</c:v>
                </c:pt>
                <c:pt idx="109">
                  <c:v>2000</c:v>
                </c:pt>
                <c:pt idx="110">
                  <c:v>2001</c:v>
                </c:pt>
                <c:pt idx="111">
                  <c:v>2002</c:v>
                </c:pt>
                <c:pt idx="112">
                  <c:v>2003</c:v>
                </c:pt>
                <c:pt idx="113">
                  <c:v>2004</c:v>
                </c:pt>
                <c:pt idx="114">
                  <c:v>2005</c:v>
                </c:pt>
                <c:pt idx="115">
                  <c:v>2006</c:v>
                </c:pt>
                <c:pt idx="116">
                  <c:v>2007</c:v>
                </c:pt>
                <c:pt idx="117">
                  <c:v>2008</c:v>
                </c:pt>
                <c:pt idx="118">
                  <c:v>2009</c:v>
                </c:pt>
                <c:pt idx="119">
                  <c:v>2010</c:v>
                </c:pt>
                <c:pt idx="120">
                  <c:v>2011</c:v>
                </c:pt>
                <c:pt idx="121">
                  <c:v>2012</c:v>
                </c:pt>
                <c:pt idx="122">
                  <c:v>2013</c:v>
                </c:pt>
                <c:pt idx="123">
                  <c:v>2014</c:v>
                </c:pt>
                <c:pt idx="124">
                  <c:v>2015</c:v>
                </c:pt>
                <c:pt idx="125">
                  <c:v>2016</c:v>
                </c:pt>
                <c:pt idx="126">
                  <c:v>2017</c:v>
                </c:pt>
              </c:numCache>
            </c:numRef>
          </c:cat>
          <c:val>
            <c:numRef>
              <c:f>Sheet1!$B$2:$B$128</c:f>
              <c:numCache>
                <c:formatCode>General</c:formatCode>
                <c:ptCount val="127"/>
                <c:pt idx="0">
                  <c:v>46.3</c:v>
                </c:pt>
                <c:pt idx="1">
                  <c:v>48.7</c:v>
                </c:pt>
                <c:pt idx="2">
                  <c:v>49.6</c:v>
                </c:pt>
                <c:pt idx="3">
                  <c:v>50</c:v>
                </c:pt>
                <c:pt idx="4">
                  <c:v>41.7</c:v>
                </c:pt>
                <c:pt idx="5">
                  <c:v>39.9</c:v>
                </c:pt>
                <c:pt idx="6">
                  <c:v>42.2</c:v>
                </c:pt>
                <c:pt idx="7">
                  <c:v>48.8</c:v>
                </c:pt>
                <c:pt idx="8">
                  <c:v>52.1</c:v>
                </c:pt>
                <c:pt idx="9">
                  <c:v>49.2</c:v>
                </c:pt>
                <c:pt idx="10">
                  <c:v>49.6</c:v>
                </c:pt>
                <c:pt idx="11">
                  <c:v>49.8</c:v>
                </c:pt>
                <c:pt idx="12">
                  <c:v>49</c:v>
                </c:pt>
                <c:pt idx="13">
                  <c:v>48.8</c:v>
                </c:pt>
                <c:pt idx="14">
                  <c:v>45.2</c:v>
                </c:pt>
                <c:pt idx="15">
                  <c:v>44.2</c:v>
                </c:pt>
                <c:pt idx="16">
                  <c:v>42.6</c:v>
                </c:pt>
                <c:pt idx="17">
                  <c:v>42.9</c:v>
                </c:pt>
                <c:pt idx="18">
                  <c:v>43.1</c:v>
                </c:pt>
                <c:pt idx="19">
                  <c:v>41.6</c:v>
                </c:pt>
                <c:pt idx="20">
                  <c:v>41.3</c:v>
                </c:pt>
                <c:pt idx="21">
                  <c:v>40.200000000000003</c:v>
                </c:pt>
                <c:pt idx="22">
                  <c:v>40.1</c:v>
                </c:pt>
                <c:pt idx="23">
                  <c:v>37.6</c:v>
                </c:pt>
                <c:pt idx="24">
                  <c:v>33.4</c:v>
                </c:pt>
                <c:pt idx="25">
                  <c:v>30.7</c:v>
                </c:pt>
                <c:pt idx="26">
                  <c:v>27.2</c:v>
                </c:pt>
                <c:pt idx="27">
                  <c:v>24.2</c:v>
                </c:pt>
                <c:pt idx="28">
                  <c:v>21.3</c:v>
                </c:pt>
                <c:pt idx="29">
                  <c:v>16.399999999999999</c:v>
                </c:pt>
                <c:pt idx="30">
                  <c:v>29.5</c:v>
                </c:pt>
                <c:pt idx="31">
                  <c:v>38.1</c:v>
                </c:pt>
                <c:pt idx="32">
                  <c:v>36.200000000000003</c:v>
                </c:pt>
                <c:pt idx="33">
                  <c:v>26.5</c:v>
                </c:pt>
                <c:pt idx="34">
                  <c:v>37.6</c:v>
                </c:pt>
                <c:pt idx="35">
                  <c:v>39.300000000000004</c:v>
                </c:pt>
                <c:pt idx="36">
                  <c:v>38.800000000000004</c:v>
                </c:pt>
                <c:pt idx="37">
                  <c:v>38.800000000000004</c:v>
                </c:pt>
                <c:pt idx="38">
                  <c:v>40.1</c:v>
                </c:pt>
                <c:pt idx="39">
                  <c:v>44.7</c:v>
                </c:pt>
                <c:pt idx="40">
                  <c:v>53.2</c:v>
                </c:pt>
                <c:pt idx="41">
                  <c:v>59.1</c:v>
                </c:pt>
                <c:pt idx="42">
                  <c:v>53.6</c:v>
                </c:pt>
                <c:pt idx="43">
                  <c:v>46.7</c:v>
                </c:pt>
                <c:pt idx="44">
                  <c:v>42.9</c:v>
                </c:pt>
                <c:pt idx="45">
                  <c:v>39.300000000000004</c:v>
                </c:pt>
                <c:pt idx="46">
                  <c:v>37.800000000000004</c:v>
                </c:pt>
                <c:pt idx="47">
                  <c:v>39.300000000000004</c:v>
                </c:pt>
                <c:pt idx="48">
                  <c:v>37.300000000000004</c:v>
                </c:pt>
                <c:pt idx="49">
                  <c:v>35.6</c:v>
                </c:pt>
                <c:pt idx="50">
                  <c:v>36.800000000000004</c:v>
                </c:pt>
                <c:pt idx="51">
                  <c:v>32</c:v>
                </c:pt>
                <c:pt idx="52">
                  <c:v>32.800000000000004</c:v>
                </c:pt>
                <c:pt idx="53">
                  <c:v>32.700000000000003</c:v>
                </c:pt>
                <c:pt idx="54">
                  <c:v>29</c:v>
                </c:pt>
                <c:pt idx="55">
                  <c:v>26.4</c:v>
                </c:pt>
                <c:pt idx="56">
                  <c:v>20.100000000000001</c:v>
                </c:pt>
                <c:pt idx="57">
                  <c:v>14.3</c:v>
                </c:pt>
                <c:pt idx="58">
                  <c:v>13.8</c:v>
                </c:pt>
                <c:pt idx="59">
                  <c:v>13.3</c:v>
                </c:pt>
                <c:pt idx="60">
                  <c:v>12.5</c:v>
                </c:pt>
                <c:pt idx="61">
                  <c:v>12.8</c:v>
                </c:pt>
                <c:pt idx="62">
                  <c:v>12.3</c:v>
                </c:pt>
                <c:pt idx="63">
                  <c:v>12.2</c:v>
                </c:pt>
                <c:pt idx="64">
                  <c:v>12.6</c:v>
                </c:pt>
                <c:pt idx="65">
                  <c:v>11.8</c:v>
                </c:pt>
                <c:pt idx="66">
                  <c:v>11.2</c:v>
                </c:pt>
                <c:pt idx="67">
                  <c:v>11.2</c:v>
                </c:pt>
                <c:pt idx="68">
                  <c:v>11.6</c:v>
                </c:pt>
                <c:pt idx="69">
                  <c:v>12.2</c:v>
                </c:pt>
                <c:pt idx="70">
                  <c:v>12.1</c:v>
                </c:pt>
                <c:pt idx="71">
                  <c:v>12.3</c:v>
                </c:pt>
                <c:pt idx="72">
                  <c:v>11.8</c:v>
                </c:pt>
                <c:pt idx="73">
                  <c:v>11.9</c:v>
                </c:pt>
                <c:pt idx="74">
                  <c:v>11.7</c:v>
                </c:pt>
                <c:pt idx="75">
                  <c:v>12</c:v>
                </c:pt>
                <c:pt idx="76">
                  <c:v>12.2</c:v>
                </c:pt>
                <c:pt idx="77">
                  <c:v>11.3</c:v>
                </c:pt>
                <c:pt idx="78">
                  <c:v>11.2</c:v>
                </c:pt>
                <c:pt idx="79">
                  <c:v>10</c:v>
                </c:pt>
                <c:pt idx="80">
                  <c:v>9.2000000000000011</c:v>
                </c:pt>
                <c:pt idx="81">
                  <c:v>8.6</c:v>
                </c:pt>
                <c:pt idx="82">
                  <c:v>8.5</c:v>
                </c:pt>
                <c:pt idx="83">
                  <c:v>7.8</c:v>
                </c:pt>
                <c:pt idx="84">
                  <c:v>5.8</c:v>
                </c:pt>
                <c:pt idx="85">
                  <c:v>5.6</c:v>
                </c:pt>
                <c:pt idx="86">
                  <c:v>5.3</c:v>
                </c:pt>
                <c:pt idx="87">
                  <c:v>5.7</c:v>
                </c:pt>
                <c:pt idx="88">
                  <c:v>7</c:v>
                </c:pt>
                <c:pt idx="89">
                  <c:v>5.6</c:v>
                </c:pt>
                <c:pt idx="90">
                  <c:v>4.9000000000000004</c:v>
                </c:pt>
                <c:pt idx="91">
                  <c:v>4.9000000000000004</c:v>
                </c:pt>
                <c:pt idx="92">
                  <c:v>5.4</c:v>
                </c:pt>
                <c:pt idx="93">
                  <c:v>5.5</c:v>
                </c:pt>
                <c:pt idx="94">
                  <c:v>5.5</c:v>
                </c:pt>
                <c:pt idx="95">
                  <c:v>5.4</c:v>
                </c:pt>
                <c:pt idx="96">
                  <c:v>5.2</c:v>
                </c:pt>
                <c:pt idx="97">
                  <c:v>5.3</c:v>
                </c:pt>
                <c:pt idx="98">
                  <c:v>5.2</c:v>
                </c:pt>
                <c:pt idx="99">
                  <c:v>5</c:v>
                </c:pt>
                <c:pt idx="100">
                  <c:v>5.0999999999999996</c:v>
                </c:pt>
                <c:pt idx="101">
                  <c:v>5.0999999999999996</c:v>
                </c:pt>
                <c:pt idx="102">
                  <c:v>5.2</c:v>
                </c:pt>
                <c:pt idx="103">
                  <c:v>5.3</c:v>
                </c:pt>
                <c:pt idx="104">
                  <c:v>5</c:v>
                </c:pt>
                <c:pt idx="105">
                  <c:v>4.5999999999999996</c:v>
                </c:pt>
                <c:pt idx="106">
                  <c:v>4.4000000000000004</c:v>
                </c:pt>
                <c:pt idx="107">
                  <c:v>4.5999999999999996</c:v>
                </c:pt>
                <c:pt idx="108">
                  <c:v>5</c:v>
                </c:pt>
                <c:pt idx="109">
                  <c:v>4.8</c:v>
                </c:pt>
                <c:pt idx="110">
                  <c:v>4.9000000000000004</c:v>
                </c:pt>
                <c:pt idx="111">
                  <c:v>4.9000000000000004</c:v>
                </c:pt>
                <c:pt idx="112">
                  <c:v>4.9000000000000004</c:v>
                </c:pt>
                <c:pt idx="113">
                  <c:v>4.8</c:v>
                </c:pt>
                <c:pt idx="114">
                  <c:v>4.5999999999999996</c:v>
                </c:pt>
                <c:pt idx="115">
                  <c:v>4.5</c:v>
                </c:pt>
                <c:pt idx="116">
                  <c:v>4.4000000000000004</c:v>
                </c:pt>
                <c:pt idx="117">
                  <c:v>4</c:v>
                </c:pt>
                <c:pt idx="118">
                  <c:v>4.5999999999999996</c:v>
                </c:pt>
                <c:pt idx="119">
                  <c:v>4.5999999999999996</c:v>
                </c:pt>
                <c:pt idx="120">
                  <c:v>4.2</c:v>
                </c:pt>
                <c:pt idx="121">
                  <c:v>4.2</c:v>
                </c:pt>
                <c:pt idx="122">
                  <c:v>4.4000000000000004</c:v>
                </c:pt>
                <c:pt idx="123">
                  <c:v>4.5</c:v>
                </c:pt>
                <c:pt idx="124">
                  <c:v>4.9000000000000004</c:v>
                </c:pt>
                <c:pt idx="125">
                  <c:v>5</c:v>
                </c:pt>
                <c:pt idx="126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A6-4624-9AF3-4991F09C63C4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Duties collected/total imports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Sheet1!$A$2:$A$128</c:f>
              <c:numCache>
                <c:formatCode>General</c:formatCode>
                <c:ptCount val="127"/>
                <c:pt idx="0">
                  <c:v>1891</c:v>
                </c:pt>
                <c:pt idx="1">
                  <c:v>1892</c:v>
                </c:pt>
                <c:pt idx="2">
                  <c:v>1893</c:v>
                </c:pt>
                <c:pt idx="3">
                  <c:v>1894</c:v>
                </c:pt>
                <c:pt idx="4">
                  <c:v>1895</c:v>
                </c:pt>
                <c:pt idx="5">
                  <c:v>1896</c:v>
                </c:pt>
                <c:pt idx="6">
                  <c:v>1897</c:v>
                </c:pt>
                <c:pt idx="7">
                  <c:v>1898</c:v>
                </c:pt>
                <c:pt idx="8">
                  <c:v>1899</c:v>
                </c:pt>
                <c:pt idx="9">
                  <c:v>1900</c:v>
                </c:pt>
                <c:pt idx="10">
                  <c:v>1901</c:v>
                </c:pt>
                <c:pt idx="11">
                  <c:v>1902</c:v>
                </c:pt>
                <c:pt idx="12">
                  <c:v>1903</c:v>
                </c:pt>
                <c:pt idx="13">
                  <c:v>1904</c:v>
                </c:pt>
                <c:pt idx="14">
                  <c:v>1905</c:v>
                </c:pt>
                <c:pt idx="15">
                  <c:v>1906</c:v>
                </c:pt>
                <c:pt idx="16">
                  <c:v>1907</c:v>
                </c:pt>
                <c:pt idx="17">
                  <c:v>1908</c:v>
                </c:pt>
                <c:pt idx="18">
                  <c:v>1909</c:v>
                </c:pt>
                <c:pt idx="19">
                  <c:v>1910</c:v>
                </c:pt>
                <c:pt idx="20">
                  <c:v>1911</c:v>
                </c:pt>
                <c:pt idx="21">
                  <c:v>1912</c:v>
                </c:pt>
                <c:pt idx="22">
                  <c:v>1913</c:v>
                </c:pt>
                <c:pt idx="23">
                  <c:v>1914</c:v>
                </c:pt>
                <c:pt idx="24">
                  <c:v>1915</c:v>
                </c:pt>
                <c:pt idx="25">
                  <c:v>1916</c:v>
                </c:pt>
                <c:pt idx="26">
                  <c:v>1917</c:v>
                </c:pt>
                <c:pt idx="27">
                  <c:v>1918</c:v>
                </c:pt>
                <c:pt idx="28">
                  <c:v>1919</c:v>
                </c:pt>
                <c:pt idx="29">
                  <c:v>1920</c:v>
                </c:pt>
                <c:pt idx="30">
                  <c:v>1921</c:v>
                </c:pt>
                <c:pt idx="31">
                  <c:v>1922</c:v>
                </c:pt>
                <c:pt idx="32">
                  <c:v>1923</c:v>
                </c:pt>
                <c:pt idx="33">
                  <c:v>1924</c:v>
                </c:pt>
                <c:pt idx="34">
                  <c:v>1925</c:v>
                </c:pt>
                <c:pt idx="35">
                  <c:v>1926</c:v>
                </c:pt>
                <c:pt idx="36">
                  <c:v>1927</c:v>
                </c:pt>
                <c:pt idx="37">
                  <c:v>1928</c:v>
                </c:pt>
                <c:pt idx="38">
                  <c:v>1929</c:v>
                </c:pt>
                <c:pt idx="39">
                  <c:v>1930</c:v>
                </c:pt>
                <c:pt idx="40">
                  <c:v>1931</c:v>
                </c:pt>
                <c:pt idx="41">
                  <c:v>1932</c:v>
                </c:pt>
                <c:pt idx="42">
                  <c:v>1933</c:v>
                </c:pt>
                <c:pt idx="43">
                  <c:v>1934</c:v>
                </c:pt>
                <c:pt idx="44">
                  <c:v>1935</c:v>
                </c:pt>
                <c:pt idx="45">
                  <c:v>1936</c:v>
                </c:pt>
                <c:pt idx="46">
                  <c:v>1937</c:v>
                </c:pt>
                <c:pt idx="47">
                  <c:v>1938</c:v>
                </c:pt>
                <c:pt idx="48">
                  <c:v>1939</c:v>
                </c:pt>
                <c:pt idx="49">
                  <c:v>1940</c:v>
                </c:pt>
                <c:pt idx="50">
                  <c:v>1941</c:v>
                </c:pt>
                <c:pt idx="51">
                  <c:v>1942</c:v>
                </c:pt>
                <c:pt idx="52">
                  <c:v>1943</c:v>
                </c:pt>
                <c:pt idx="53">
                  <c:v>1944</c:v>
                </c:pt>
                <c:pt idx="54">
                  <c:v>1945</c:v>
                </c:pt>
                <c:pt idx="55">
                  <c:v>1946</c:v>
                </c:pt>
                <c:pt idx="56">
                  <c:v>1947</c:v>
                </c:pt>
                <c:pt idx="57">
                  <c:v>1948</c:v>
                </c:pt>
                <c:pt idx="58">
                  <c:v>1949</c:v>
                </c:pt>
                <c:pt idx="59">
                  <c:v>1950</c:v>
                </c:pt>
                <c:pt idx="60">
                  <c:v>1951</c:v>
                </c:pt>
                <c:pt idx="61">
                  <c:v>1952</c:v>
                </c:pt>
                <c:pt idx="62">
                  <c:v>1953</c:v>
                </c:pt>
                <c:pt idx="63">
                  <c:v>1954</c:v>
                </c:pt>
                <c:pt idx="64">
                  <c:v>1955</c:v>
                </c:pt>
                <c:pt idx="65">
                  <c:v>1956</c:v>
                </c:pt>
                <c:pt idx="66">
                  <c:v>1957</c:v>
                </c:pt>
                <c:pt idx="67">
                  <c:v>1958</c:v>
                </c:pt>
                <c:pt idx="68">
                  <c:v>1959</c:v>
                </c:pt>
                <c:pt idx="69">
                  <c:v>1960</c:v>
                </c:pt>
                <c:pt idx="70">
                  <c:v>1961</c:v>
                </c:pt>
                <c:pt idx="71">
                  <c:v>1962</c:v>
                </c:pt>
                <c:pt idx="72">
                  <c:v>1963</c:v>
                </c:pt>
                <c:pt idx="73">
                  <c:v>1964</c:v>
                </c:pt>
                <c:pt idx="74">
                  <c:v>1965</c:v>
                </c:pt>
                <c:pt idx="75">
                  <c:v>1966</c:v>
                </c:pt>
                <c:pt idx="76">
                  <c:v>1967</c:v>
                </c:pt>
                <c:pt idx="77">
                  <c:v>1968</c:v>
                </c:pt>
                <c:pt idx="78">
                  <c:v>1969</c:v>
                </c:pt>
                <c:pt idx="79">
                  <c:v>1970</c:v>
                </c:pt>
                <c:pt idx="80">
                  <c:v>1971</c:v>
                </c:pt>
                <c:pt idx="81">
                  <c:v>1972</c:v>
                </c:pt>
                <c:pt idx="82">
                  <c:v>1973</c:v>
                </c:pt>
                <c:pt idx="83">
                  <c:v>1974</c:v>
                </c:pt>
                <c:pt idx="84">
                  <c:v>1975</c:v>
                </c:pt>
                <c:pt idx="85">
                  <c:v>1976</c:v>
                </c:pt>
                <c:pt idx="86">
                  <c:v>1977</c:v>
                </c:pt>
                <c:pt idx="87">
                  <c:v>1978</c:v>
                </c:pt>
                <c:pt idx="88">
                  <c:v>1979</c:v>
                </c:pt>
                <c:pt idx="89">
                  <c:v>1980</c:v>
                </c:pt>
                <c:pt idx="90">
                  <c:v>1981</c:v>
                </c:pt>
                <c:pt idx="91">
                  <c:v>1982</c:v>
                </c:pt>
                <c:pt idx="92">
                  <c:v>1983</c:v>
                </c:pt>
                <c:pt idx="93">
                  <c:v>1984</c:v>
                </c:pt>
                <c:pt idx="94">
                  <c:v>1985</c:v>
                </c:pt>
                <c:pt idx="95">
                  <c:v>1986</c:v>
                </c:pt>
                <c:pt idx="96">
                  <c:v>1987</c:v>
                </c:pt>
                <c:pt idx="97">
                  <c:v>1988</c:v>
                </c:pt>
                <c:pt idx="98">
                  <c:v>1989</c:v>
                </c:pt>
                <c:pt idx="99">
                  <c:v>1990</c:v>
                </c:pt>
                <c:pt idx="100">
                  <c:v>1991</c:v>
                </c:pt>
                <c:pt idx="101">
                  <c:v>1992</c:v>
                </c:pt>
                <c:pt idx="102">
                  <c:v>1993</c:v>
                </c:pt>
                <c:pt idx="103">
                  <c:v>1994</c:v>
                </c:pt>
                <c:pt idx="104">
                  <c:v>1995</c:v>
                </c:pt>
                <c:pt idx="105">
                  <c:v>1996</c:v>
                </c:pt>
                <c:pt idx="106">
                  <c:v>1997</c:v>
                </c:pt>
                <c:pt idx="107">
                  <c:v>1998</c:v>
                </c:pt>
                <c:pt idx="108">
                  <c:v>1999</c:v>
                </c:pt>
                <c:pt idx="109">
                  <c:v>2000</c:v>
                </c:pt>
                <c:pt idx="110">
                  <c:v>2001</c:v>
                </c:pt>
                <c:pt idx="111">
                  <c:v>2002</c:v>
                </c:pt>
                <c:pt idx="112">
                  <c:v>2003</c:v>
                </c:pt>
                <c:pt idx="113">
                  <c:v>2004</c:v>
                </c:pt>
                <c:pt idx="114">
                  <c:v>2005</c:v>
                </c:pt>
                <c:pt idx="115">
                  <c:v>2006</c:v>
                </c:pt>
                <c:pt idx="116">
                  <c:v>2007</c:v>
                </c:pt>
                <c:pt idx="117">
                  <c:v>2008</c:v>
                </c:pt>
                <c:pt idx="118">
                  <c:v>2009</c:v>
                </c:pt>
                <c:pt idx="119">
                  <c:v>2010</c:v>
                </c:pt>
                <c:pt idx="120">
                  <c:v>2011</c:v>
                </c:pt>
                <c:pt idx="121">
                  <c:v>2012</c:v>
                </c:pt>
                <c:pt idx="122">
                  <c:v>2013</c:v>
                </c:pt>
                <c:pt idx="123">
                  <c:v>2014</c:v>
                </c:pt>
                <c:pt idx="124">
                  <c:v>2015</c:v>
                </c:pt>
                <c:pt idx="125">
                  <c:v>2016</c:v>
                </c:pt>
                <c:pt idx="126">
                  <c:v>2017</c:v>
                </c:pt>
              </c:numCache>
            </c:numRef>
          </c:cat>
          <c:val>
            <c:numRef>
              <c:f>Sheet1!$C$2:$C$128</c:f>
              <c:numCache>
                <c:formatCode>General</c:formatCode>
                <c:ptCount val="127"/>
                <c:pt idx="0">
                  <c:v>25.5</c:v>
                </c:pt>
                <c:pt idx="1">
                  <c:v>21.5</c:v>
                </c:pt>
                <c:pt idx="2">
                  <c:v>23.8</c:v>
                </c:pt>
                <c:pt idx="3">
                  <c:v>20.5</c:v>
                </c:pt>
                <c:pt idx="4">
                  <c:v>20.2</c:v>
                </c:pt>
                <c:pt idx="5">
                  <c:v>20.5</c:v>
                </c:pt>
                <c:pt idx="6">
                  <c:v>21.8</c:v>
                </c:pt>
                <c:pt idx="7">
                  <c:v>24.6</c:v>
                </c:pt>
                <c:pt idx="8">
                  <c:v>29.3</c:v>
                </c:pt>
                <c:pt idx="9">
                  <c:v>27.5</c:v>
                </c:pt>
                <c:pt idx="10">
                  <c:v>28.8</c:v>
                </c:pt>
                <c:pt idx="11">
                  <c:v>27.8</c:v>
                </c:pt>
                <c:pt idx="12">
                  <c:v>27.8</c:v>
                </c:pt>
                <c:pt idx="13">
                  <c:v>26.2</c:v>
                </c:pt>
                <c:pt idx="14">
                  <c:v>23.7</c:v>
                </c:pt>
                <c:pt idx="15">
                  <c:v>24.2</c:v>
                </c:pt>
                <c:pt idx="16">
                  <c:v>23.3</c:v>
                </c:pt>
                <c:pt idx="17">
                  <c:v>23.9</c:v>
                </c:pt>
                <c:pt idx="18">
                  <c:v>23</c:v>
                </c:pt>
                <c:pt idx="19">
                  <c:v>21.1</c:v>
                </c:pt>
                <c:pt idx="20">
                  <c:v>20.3</c:v>
                </c:pt>
                <c:pt idx="21">
                  <c:v>18.600000000000001</c:v>
                </c:pt>
                <c:pt idx="22">
                  <c:v>19.3</c:v>
                </c:pt>
                <c:pt idx="23">
                  <c:v>14.9</c:v>
                </c:pt>
                <c:pt idx="24">
                  <c:v>12.5</c:v>
                </c:pt>
                <c:pt idx="25">
                  <c:v>9.6</c:v>
                </c:pt>
                <c:pt idx="26">
                  <c:v>8.3000000000000007</c:v>
                </c:pt>
                <c:pt idx="27">
                  <c:v>5.9</c:v>
                </c:pt>
                <c:pt idx="28">
                  <c:v>6.2</c:v>
                </c:pt>
                <c:pt idx="29">
                  <c:v>6.4</c:v>
                </c:pt>
                <c:pt idx="30">
                  <c:v>11.4</c:v>
                </c:pt>
                <c:pt idx="31">
                  <c:v>14.7</c:v>
                </c:pt>
                <c:pt idx="32">
                  <c:v>15.2</c:v>
                </c:pt>
                <c:pt idx="33">
                  <c:v>14.9</c:v>
                </c:pt>
                <c:pt idx="34">
                  <c:v>13.2</c:v>
                </c:pt>
                <c:pt idx="35">
                  <c:v>13.4</c:v>
                </c:pt>
                <c:pt idx="36">
                  <c:v>13.8</c:v>
                </c:pt>
                <c:pt idx="37">
                  <c:v>13.3</c:v>
                </c:pt>
                <c:pt idx="38">
                  <c:v>13.5</c:v>
                </c:pt>
                <c:pt idx="39">
                  <c:v>14.8</c:v>
                </c:pt>
                <c:pt idx="40">
                  <c:v>17.8</c:v>
                </c:pt>
                <c:pt idx="41">
                  <c:v>19.600000000000001</c:v>
                </c:pt>
                <c:pt idx="42">
                  <c:v>19.8</c:v>
                </c:pt>
                <c:pt idx="43">
                  <c:v>18.399999999999999</c:v>
                </c:pt>
                <c:pt idx="44">
                  <c:v>17.5</c:v>
                </c:pt>
                <c:pt idx="45">
                  <c:v>16.8</c:v>
                </c:pt>
                <c:pt idx="46">
                  <c:v>15.6</c:v>
                </c:pt>
                <c:pt idx="47">
                  <c:v>15.5</c:v>
                </c:pt>
                <c:pt idx="48">
                  <c:v>14.4</c:v>
                </c:pt>
                <c:pt idx="49">
                  <c:v>12.5</c:v>
                </c:pt>
                <c:pt idx="50">
                  <c:v>13.6</c:v>
                </c:pt>
                <c:pt idx="51">
                  <c:v>11.6</c:v>
                </c:pt>
                <c:pt idx="52">
                  <c:v>11.6</c:v>
                </c:pt>
                <c:pt idx="53">
                  <c:v>9.9</c:v>
                </c:pt>
                <c:pt idx="54">
                  <c:v>9.6</c:v>
                </c:pt>
                <c:pt idx="55">
                  <c:v>10.3</c:v>
                </c:pt>
                <c:pt idx="56">
                  <c:v>7.9</c:v>
                </c:pt>
                <c:pt idx="57">
                  <c:v>5.9</c:v>
                </c:pt>
                <c:pt idx="58">
                  <c:v>5.7</c:v>
                </c:pt>
                <c:pt idx="59">
                  <c:v>6.1</c:v>
                </c:pt>
                <c:pt idx="60">
                  <c:v>5.6</c:v>
                </c:pt>
                <c:pt idx="61">
                  <c:v>5.3</c:v>
                </c:pt>
                <c:pt idx="62">
                  <c:v>5.5</c:v>
                </c:pt>
                <c:pt idx="63">
                  <c:v>5.4</c:v>
                </c:pt>
                <c:pt idx="64">
                  <c:v>5.9</c:v>
                </c:pt>
                <c:pt idx="65">
                  <c:v>5.9</c:v>
                </c:pt>
                <c:pt idx="66">
                  <c:v>6</c:v>
                </c:pt>
                <c:pt idx="67">
                  <c:v>6.5</c:v>
                </c:pt>
                <c:pt idx="68">
                  <c:v>7.1</c:v>
                </c:pt>
                <c:pt idx="69">
                  <c:v>7.2</c:v>
                </c:pt>
                <c:pt idx="70">
                  <c:v>7.2</c:v>
                </c:pt>
                <c:pt idx="71">
                  <c:v>7.6</c:v>
                </c:pt>
                <c:pt idx="72">
                  <c:v>7.4</c:v>
                </c:pt>
                <c:pt idx="73">
                  <c:v>7.4</c:v>
                </c:pt>
                <c:pt idx="74">
                  <c:v>7.6</c:v>
                </c:pt>
                <c:pt idx="75">
                  <c:v>7.6</c:v>
                </c:pt>
                <c:pt idx="76">
                  <c:v>7.5</c:v>
                </c:pt>
                <c:pt idx="77">
                  <c:v>7.1</c:v>
                </c:pt>
                <c:pt idx="78">
                  <c:v>7.1</c:v>
                </c:pt>
                <c:pt idx="79">
                  <c:v>6.5</c:v>
                </c:pt>
                <c:pt idx="80">
                  <c:v>6.1</c:v>
                </c:pt>
                <c:pt idx="81">
                  <c:v>5.7</c:v>
                </c:pt>
                <c:pt idx="82">
                  <c:v>5</c:v>
                </c:pt>
                <c:pt idx="83">
                  <c:v>3.8</c:v>
                </c:pt>
                <c:pt idx="84">
                  <c:v>3.9</c:v>
                </c:pt>
                <c:pt idx="85">
                  <c:v>3.9</c:v>
                </c:pt>
                <c:pt idx="86">
                  <c:v>3.7</c:v>
                </c:pt>
                <c:pt idx="87">
                  <c:v>4</c:v>
                </c:pt>
                <c:pt idx="88">
                  <c:v>3.5</c:v>
                </c:pt>
                <c:pt idx="89">
                  <c:v>3.1</c:v>
                </c:pt>
                <c:pt idx="90">
                  <c:v>3.4</c:v>
                </c:pt>
                <c:pt idx="91">
                  <c:v>3.6</c:v>
                </c:pt>
                <c:pt idx="92">
                  <c:v>3.7</c:v>
                </c:pt>
                <c:pt idx="93">
                  <c:v>3.7</c:v>
                </c:pt>
                <c:pt idx="94">
                  <c:v>3.8</c:v>
                </c:pt>
                <c:pt idx="95">
                  <c:v>3.6</c:v>
                </c:pt>
                <c:pt idx="96">
                  <c:v>3.5</c:v>
                </c:pt>
                <c:pt idx="97">
                  <c:v>3.4</c:v>
                </c:pt>
                <c:pt idx="98">
                  <c:v>3.4</c:v>
                </c:pt>
                <c:pt idx="99">
                  <c:v>3.3</c:v>
                </c:pt>
                <c:pt idx="100">
                  <c:v>3.4</c:v>
                </c:pt>
                <c:pt idx="101">
                  <c:v>3.3</c:v>
                </c:pt>
                <c:pt idx="102">
                  <c:v>3.2</c:v>
                </c:pt>
                <c:pt idx="103">
                  <c:v>3</c:v>
                </c:pt>
                <c:pt idx="104">
                  <c:v>2.5</c:v>
                </c:pt>
                <c:pt idx="105">
                  <c:v>2.2999999999999998</c:v>
                </c:pt>
                <c:pt idx="106">
                  <c:v>2.1</c:v>
                </c:pt>
                <c:pt idx="107">
                  <c:v>2</c:v>
                </c:pt>
                <c:pt idx="108">
                  <c:v>1.8</c:v>
                </c:pt>
                <c:pt idx="109">
                  <c:v>1.6</c:v>
                </c:pt>
                <c:pt idx="110">
                  <c:v>1.6</c:v>
                </c:pt>
                <c:pt idx="111">
                  <c:v>1.7000000000000004</c:v>
                </c:pt>
                <c:pt idx="112">
                  <c:v>1.6</c:v>
                </c:pt>
                <c:pt idx="113">
                  <c:v>1.5</c:v>
                </c:pt>
                <c:pt idx="114">
                  <c:v>1.4</c:v>
                </c:pt>
                <c:pt idx="115">
                  <c:v>1.4</c:v>
                </c:pt>
                <c:pt idx="116">
                  <c:v>1.3</c:v>
                </c:pt>
                <c:pt idx="117">
                  <c:v>1.2</c:v>
                </c:pt>
                <c:pt idx="118">
                  <c:v>1.4</c:v>
                </c:pt>
                <c:pt idx="119">
                  <c:v>1.4</c:v>
                </c:pt>
                <c:pt idx="120">
                  <c:v>1.3</c:v>
                </c:pt>
                <c:pt idx="121">
                  <c:v>1.3</c:v>
                </c:pt>
                <c:pt idx="122">
                  <c:v>1.4</c:v>
                </c:pt>
                <c:pt idx="123">
                  <c:v>1.4</c:v>
                </c:pt>
                <c:pt idx="124">
                  <c:v>1.5</c:v>
                </c:pt>
                <c:pt idx="125">
                  <c:v>1.5</c:v>
                </c:pt>
                <c:pt idx="126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A6-4624-9AF3-4991F09C6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0048"/>
        <c:axId val="7411584"/>
      </c:lineChart>
      <c:catAx>
        <c:axId val="74100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I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1584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741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IN"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Tariffs as a percent of trade value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IN"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I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IN"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3D-564D-B528-2C5CFDB1CB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3D-564D-B528-2C5CFDB1CB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3D-564D-B528-2C5CFDB1CB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3D-564D-B528-2C5CFDB1CB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3D-564D-B528-2C5CFDB1CBF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3D-564D-B528-2C5CFDB1CBF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93D-564D-B528-2C5CFDB1CBF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93D-564D-B528-2C5CFDB1CBF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93D-564D-B528-2C5CFDB1CB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'2018'!$A$2:$A$10</c:f>
              <c:strCache>
                <c:ptCount val="9"/>
                <c:pt idx="0">
                  <c:v>CAN</c:v>
                </c:pt>
                <c:pt idx="1">
                  <c:v>MEX</c:v>
                </c:pt>
                <c:pt idx="2">
                  <c:v>CHI</c:v>
                </c:pt>
                <c:pt idx="3">
                  <c:v>JPN</c:v>
                </c:pt>
                <c:pt idx="4">
                  <c:v>UK</c:v>
                </c:pt>
                <c:pt idx="5">
                  <c:v>GER</c:v>
                </c:pt>
                <c:pt idx="6">
                  <c:v>KOR</c:v>
                </c:pt>
                <c:pt idx="7">
                  <c:v>NETH</c:v>
                </c:pt>
                <c:pt idx="8">
                  <c:v>BRA</c:v>
                </c:pt>
              </c:strCache>
            </c:strRef>
          </c:cat>
          <c:val>
            <c:numRef>
              <c:f>'2018'!$B$2:$B$10</c:f>
              <c:numCache>
                <c:formatCode>General</c:formatCode>
                <c:ptCount val="9"/>
                <c:pt idx="0">
                  <c:v>17.993390000000002</c:v>
                </c:pt>
                <c:pt idx="1">
                  <c:v>15.933020000000001</c:v>
                </c:pt>
                <c:pt idx="2">
                  <c:v>7.2118080000000004</c:v>
                </c:pt>
                <c:pt idx="3">
                  <c:v>4.5155799999999999</c:v>
                </c:pt>
                <c:pt idx="4">
                  <c:v>3.980375</c:v>
                </c:pt>
                <c:pt idx="5">
                  <c:v>3.46658</c:v>
                </c:pt>
                <c:pt idx="6">
                  <c:v>3.3917700000000002</c:v>
                </c:pt>
                <c:pt idx="7">
                  <c:v>2.9233639999999999</c:v>
                </c:pt>
                <c:pt idx="8">
                  <c:v>2.374552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93D-564D-B528-2C5CFDB1CBF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D23-FC4B-92C3-F0880FA908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D23-FC4B-92C3-F0880FA908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D23-FC4B-92C3-F0880FA908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D23-FC4B-92C3-F0880FA908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D23-FC4B-92C3-F0880FA9085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D23-FC4B-92C3-F0880FA9085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D23-FC4B-92C3-F0880FA9085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D23-FC4B-92C3-F0880FA9085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CD23-FC4B-92C3-F0880FA908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'2018'!$C$2:$C$10</c:f>
              <c:strCache>
                <c:ptCount val="9"/>
                <c:pt idx="0">
                  <c:v>CHI </c:v>
                </c:pt>
                <c:pt idx="1">
                  <c:v>MEX</c:v>
                </c:pt>
                <c:pt idx="2">
                  <c:v>CAN</c:v>
                </c:pt>
                <c:pt idx="3">
                  <c:v>JPN</c:v>
                </c:pt>
                <c:pt idx="4">
                  <c:v>GER</c:v>
                </c:pt>
                <c:pt idx="5">
                  <c:v>KOR</c:v>
                </c:pt>
                <c:pt idx="6">
                  <c:v>UK</c:v>
                </c:pt>
                <c:pt idx="7">
                  <c:v>IRE</c:v>
                </c:pt>
                <c:pt idx="8">
                  <c:v>ITA</c:v>
                </c:pt>
              </c:strCache>
            </c:strRef>
          </c:cat>
          <c:val>
            <c:numRef>
              <c:f>'2018'!$D$2:$D$10</c:f>
              <c:numCache>
                <c:formatCode>General</c:formatCode>
                <c:ptCount val="9"/>
                <c:pt idx="0">
                  <c:v>21.24033</c:v>
                </c:pt>
                <c:pt idx="1">
                  <c:v>13.621689999999999</c:v>
                </c:pt>
                <c:pt idx="2">
                  <c:v>12.54815</c:v>
                </c:pt>
                <c:pt idx="3">
                  <c:v>5.6055099999999998</c:v>
                </c:pt>
                <c:pt idx="4">
                  <c:v>4.9531109999999998</c:v>
                </c:pt>
                <c:pt idx="5">
                  <c:v>2.9228540000000001</c:v>
                </c:pt>
                <c:pt idx="6">
                  <c:v>2.3922759999999998</c:v>
                </c:pt>
                <c:pt idx="7">
                  <c:v>2.2612709999999998</c:v>
                </c:pt>
                <c:pt idx="8">
                  <c:v>2.1545740000000002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D23-FC4B-92C3-F0880FA9085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trade-and-investment-policy-watch/covid-19-chinas-exports-medical-supplies-provide-ray-hop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series/BOPTEXP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l.com/investing/2020/07/09/should-you-buy-or-sell-airline-stocks-right-now.aspx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international-travel-covid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international-travel-covid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international-travel-covid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international-travel-covid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st.com/international/2020/02/15/the-new-coronavirus-could-have-a-lasting-impact-on-global-supply-chains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f.org/en/Publications/WEO/Issues/2020/06/24/WEOUpdateJune2020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series/GDP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series/GDP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dingeconomics.com/united-states/unemployment-rate#:~:text=Unemployment%20Rate%20in%20the%20United,percent%20in%20May%20of%201953.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map.org/covid19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map.org/covid19" TargetMode="External"/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Coronavirus Disease (COVIC-19) Dashboard </a:t>
            </a:r>
          </a:p>
          <a:p>
            <a:r>
              <a:rPr lang="en-US" dirty="0"/>
              <a:t>https://covid19.who.int/?</a:t>
            </a:r>
            <a:r>
              <a:rPr lang="en-US" dirty="0" err="1"/>
              <a:t>gclid</a:t>
            </a:r>
            <a:r>
              <a:rPr lang="en-US" dirty="0"/>
              <a:t>=CjwKCAiAuoqABhAsEiwAdSkVVNd67qw_hEb4v9v3UxACJd_csZMJl8Yc5UjaAIYt53KJWSQiXZPlRxoCm0kQAvD_BwE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6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ourworldindata.org</a:t>
            </a:r>
            <a:r>
              <a:rPr lang="en-US" dirty="0"/>
              <a:t>/</a:t>
            </a:r>
            <a:r>
              <a:rPr lang="en-US" dirty="0" err="1"/>
              <a:t>grapher</a:t>
            </a:r>
            <a:r>
              <a:rPr lang="en-US" dirty="0"/>
              <a:t>/globalization-over-5-centuries?country=~OWID_WRL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7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NEED trade deck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Zimmermann, Klaus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Gokhan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Karabulut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Mehmet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Huseyin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Asli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“Inter-country distancing,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coronavirus pandemic,”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43(6), June 2020, pp. 1484-1498.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Farzanegan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Mohammad Reza, Mehdi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Hassan F.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Gholipour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“Globalization and Outbreak of COVID-19:  An Empirical Analysis,”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CESifo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Working Paper No. 8315, May 2020.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1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Zimmermann, Klaus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Gokhan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Karabulut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Mehmet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Huseyin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Asli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“Inter-country distancing,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coronavirus pandemic,”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43(6), June 2020, pp. 1484-1498.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1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Zimmermann, Klaus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Gokhan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Karabulut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Mehmet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Huseyin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Asli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“Inter-country distancing,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coronavirus pandemic,”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43(6), June 2020, pp. 1484-1498.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63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Zimmermann, Klaus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Gokhan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Karabulut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Mehmet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Huseyin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Asli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“Inter-country distancing,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coronavirus pandemic,”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43(6), June 2020, pp. 1484-1498.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8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Zimmermann, Klaus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Gokhan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Karabulut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Mehmet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Huseyin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Asli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“Inter-country distancing,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coronavirus pandemic,”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43(6), June 2020, pp. 1484-1498.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02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Romei</a:t>
            </a:r>
            <a:r>
              <a:rPr lang="en-US" dirty="0"/>
              <a:t>, Valentina, “</a:t>
            </a:r>
            <a:r>
              <a:rPr lang="en-US" b="0" dirty="0"/>
              <a:t>Global trade recovers to pre-pandemic level,” </a:t>
            </a:r>
            <a:r>
              <a:rPr lang="en-US" b="0" i="1" dirty="0"/>
              <a:t>Financial Times</a:t>
            </a:r>
            <a:r>
              <a:rPr lang="en-US" b="0" i="0" dirty="0"/>
              <a:t>, January 25,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www.ft.com</a:t>
            </a:r>
            <a:r>
              <a:rPr lang="en-US" b="0" dirty="0"/>
              <a:t>/content/add4d744-30da-4df4-b703-80488c1b3104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7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Oct 6.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/pres20_e/pr862_e.htm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3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Coronavirus Disease (COVIC-19) Dashboard </a:t>
            </a:r>
          </a:p>
          <a:p>
            <a:r>
              <a:rPr lang="en-US" dirty="0"/>
              <a:t>https://covid19.who.int/?</a:t>
            </a:r>
            <a:r>
              <a:rPr lang="en-US" dirty="0" err="1"/>
              <a:t>gclid</a:t>
            </a:r>
            <a:r>
              <a:rPr lang="en-US" dirty="0"/>
              <a:t>=CjwKCAiAuoqABhAsEiwAdSkVVNd67qw_hEb4v9v3UxACJd_csZMJl8Yc5UjaAIYt53KJWSQiXZPlRxoCm0kQAvD_BwE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7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COVID-19 has affected trade, in 8 charts, World Economic Forum, Nov 8,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www.weforum.org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/agenda/2020/11/how-covid-19-has-reshuffled-international-trade/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8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Hannon, Paul, “</a:t>
            </a:r>
            <a:r>
              <a:rPr lang="en-US" b="0" dirty="0"/>
              <a:t>Global Trade Roars Back From Depths of Covid-19 Pandemic,” </a:t>
            </a:r>
            <a:r>
              <a:rPr lang="en-US" b="0" i="1" dirty="0"/>
              <a:t>Wall Street Journal</a:t>
            </a:r>
            <a:r>
              <a:rPr lang="en-US" b="0" i="0" dirty="0"/>
              <a:t>, February 26,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www.wsj.com</a:t>
            </a:r>
            <a:r>
              <a:rPr lang="en-US" b="0" dirty="0"/>
              <a:t>/articles/global-trade-roars-back-from-depths-of-covid-19-pandemic-11614253037?mod=</a:t>
            </a:r>
            <a:r>
              <a:rPr lang="en-US" b="0" dirty="0" err="1"/>
              <a:t>itp_wsj&amp;ru</a:t>
            </a:r>
            <a:r>
              <a:rPr lang="en-US" b="0" dirty="0"/>
              <a:t>=yahoo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11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Bown</a:t>
            </a:r>
            <a:r>
              <a:rPr lang="en-US" dirty="0"/>
              <a:t> (2020),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COVID-19: China's exports of medical supplies provide a ray of hope,” PIIE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https://www.piie.com/blogs/trade-and-investment-policy-watch/covid-19-chinas-exports-medical-supplies-provide-ray-hope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8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Evenett</a:t>
            </a:r>
            <a:r>
              <a:rPr lang="en-US" dirty="0"/>
              <a:t>, Simon J., “Trade policy and medical supplies during COVID-19,” Briefing Paper, Global Economy and Finance Program, Chatham House, April 2021</a:t>
            </a:r>
          </a:p>
          <a:p>
            <a:r>
              <a:rPr lang="en-US" dirty="0"/>
              <a:t>https://</a:t>
            </a:r>
            <a:r>
              <a:rPr lang="en-US" dirty="0" err="1"/>
              <a:t>www.globaltradealert.org</a:t>
            </a:r>
            <a:r>
              <a:rPr lang="en-US" dirty="0"/>
              <a:t>/reports/67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1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Apr 7, 2021, Downloaded Apr 26, 2021</a:t>
            </a:r>
          </a:p>
          <a:p>
            <a:r>
              <a:rPr lang="en-US" dirty="0">
                <a:hlinkClick r:id="rId3"/>
              </a:rPr>
              <a:t>https://fred.stlouisfed.org/series/BOPTEXP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07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FRED, Apr 7, 2021, Downloaded Apr 26, 2021</a:t>
            </a:r>
          </a:p>
          <a:p>
            <a:r>
              <a:rPr lang="en-US" dirty="0"/>
              <a:t>https://</a:t>
            </a:r>
            <a:r>
              <a:rPr lang="en-US" dirty="0" err="1"/>
              <a:t>fred.stlouisfed.org</a:t>
            </a:r>
            <a:r>
              <a:rPr lang="en-US" dirty="0"/>
              <a:t>/series/BOPTIMP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05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NEED trade deck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61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Statista, downloaded 1/12/21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/statistics/1107016/coronavirus-</a:t>
            </a:r>
            <a:r>
              <a:rPr lang="en-US" dirty="0" err="1"/>
              <a:t>tsa</a:t>
            </a:r>
            <a:r>
              <a:rPr lang="en-US" dirty="0"/>
              <a:t>-checkpoint-travel-numbers-us-airports/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18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Statista, downloaded 1/12/21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/statistics/234977/revenue-passenger-kilometers-on-international-flights/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09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flightrader24, April 15, 2021</a:t>
            </a:r>
          </a:p>
          <a:p>
            <a:r>
              <a:rPr lang="en-US" dirty="0"/>
              <a:t>https://www.flightradar24.com/data/statistics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3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Simon, Matteo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Fiorini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Johannes Fritz, Bernard Hoekman, Piotr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Lukaszuk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Nadia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Rocha,Michele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Filippo Santi, Anirudh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Shingal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“Trade policy responses to the COVID-19 pandemic:  Evidence from a new dataset,” VOXEU, December 11, 2020.</a:t>
            </a:r>
          </a:p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/article/trade-policy-responses-covid-19-pandemic-new-dataset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05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22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Motley Fool, July 6, 2020</a:t>
            </a:r>
          </a:p>
          <a:p>
            <a:r>
              <a:rPr lang="en-US" dirty="0">
                <a:hlinkClick r:id="rId3"/>
              </a:rPr>
              <a:t>https://www.fool.com/investing/2020/07/09/should-you-buy-or-sell-airline-stocks-right-now.aspx</a:t>
            </a:r>
            <a:endParaRPr lang="en-US" dirty="0"/>
          </a:p>
          <a:p>
            <a:r>
              <a:rPr lang="en-US" dirty="0"/>
              <a:t>Looked for a more recent graph, but the only one I found 1/12/21 didn’t include the broader index.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604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https://ourworldindata.org/grapher/international-travel-covid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7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https://ourworldindata.org/grapher/international-travel-covid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33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https://ourworldindata.org/grapher/international-travel-covid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01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https://ourworldindata.org/grapher/international-travel-covid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62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9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Telford, Taylor and Jacob </a:t>
            </a:r>
            <a:r>
              <a:rPr lang="en-US" dirty="0" err="1"/>
              <a:t>Bogage</a:t>
            </a:r>
            <a:r>
              <a:rPr lang="en-US" dirty="0"/>
              <a:t>, “Essential, invisible: Covid has 200,000 merchant sailors stuck at sea,” </a:t>
            </a:r>
            <a:r>
              <a:rPr lang="en-US" i="1" dirty="0"/>
              <a:t>Washington Post</a:t>
            </a:r>
            <a:r>
              <a:rPr lang="en-US" i="0" dirty="0"/>
              <a:t>, April 9, 2021.</a:t>
            </a:r>
          </a:p>
          <a:p>
            <a:r>
              <a:rPr lang="en-US" dirty="0"/>
              <a:t>https://</a:t>
            </a:r>
            <a:r>
              <a:rPr lang="en-US" dirty="0" err="1"/>
              <a:t>www.washingtonpost.com</a:t>
            </a:r>
            <a:r>
              <a:rPr lang="en-US" dirty="0"/>
              <a:t>/health/2021/04/09/maritime-workers-pandemic-global-trade/?</a:t>
            </a:r>
            <a:r>
              <a:rPr lang="en-US" dirty="0" err="1"/>
              <a:t>utm_campaign</a:t>
            </a:r>
            <a:r>
              <a:rPr lang="en-US" dirty="0"/>
              <a:t>=</a:t>
            </a:r>
            <a:r>
              <a:rPr lang="en-US" dirty="0" err="1"/>
              <a:t>wp_todays_headlines&amp;utm_medium</a:t>
            </a:r>
            <a:r>
              <a:rPr lang="en-US" dirty="0"/>
              <a:t>=</a:t>
            </a:r>
            <a:r>
              <a:rPr lang="en-US" dirty="0" err="1"/>
              <a:t>email&amp;utm_source</a:t>
            </a:r>
            <a:r>
              <a:rPr lang="en-US" dirty="0"/>
              <a:t>=</a:t>
            </a:r>
            <a:r>
              <a:rPr lang="en-US" dirty="0" err="1"/>
              <a:t>newsletter&amp;wpisrc</a:t>
            </a:r>
            <a:r>
              <a:rPr lang="en-US" dirty="0"/>
              <a:t>=</a:t>
            </a:r>
            <a:r>
              <a:rPr lang="en-US" dirty="0" err="1"/>
              <a:t>nl_headlines&amp;carta-url</a:t>
            </a:r>
            <a:r>
              <a:rPr lang="en-US" dirty="0"/>
              <a:t>=https%3A%2F%2Fs2.washingtonpost.com%2Fcar-ln-tr%2F31d1102%2F6072c8a89d2fda1dfb4b2316%2F597273baade4e21a847d94bd%2F46%2F57%2F6072c8a89d2fda1dfb4b2316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40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 “Trade Costs in the Time of Global Pandemic,” information note, World Trade Organization, August 12, 2020.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trade_costs_report_e.pdf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988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 “Trade Costs in the Time of Global Pandemic,” information note, World Trade Organization, August 12, 2020.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trade_costs_report_e.pdf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7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27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658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Economist Feb 15, 2020</a:t>
            </a:r>
          </a:p>
          <a:p>
            <a:r>
              <a:rPr lang="en-US" dirty="0">
                <a:hlinkClick r:id="rId3"/>
              </a:rPr>
              <a:t>https://www.economist.com/international/2020/02/15/the-new-coronavirus-could-have-a-lasting-impact-on-global-supply-chains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61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IMF World Economic Outlook Update, June 2020</a:t>
            </a:r>
          </a:p>
          <a:p>
            <a:r>
              <a:rPr lang="en-US" dirty="0">
                <a:hlinkClick r:id="rId3"/>
              </a:rPr>
              <a:t>https://www.imf.org/en/Publications/WEO/Issues/2020/06/24/WEOUpdateJune2020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316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IMF World Economic Outlook Update, January 2021</a:t>
            </a:r>
          </a:p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/-/media/Files/Publications/WEO/2021/Update/January/English/</a:t>
            </a:r>
            <a:r>
              <a:rPr lang="en-US" dirty="0" err="1"/>
              <a:t>text.ashx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122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IMF </a:t>
            </a:r>
            <a:r>
              <a:rPr lang="en-US" dirty="0" err="1"/>
              <a:t>DataMapper</a:t>
            </a:r>
            <a:r>
              <a:rPr lang="en-US" dirty="0"/>
              <a:t>, Jan 12 2021</a:t>
            </a:r>
          </a:p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</a:t>
            </a:r>
            <a:r>
              <a:rPr lang="en-US" dirty="0" err="1"/>
              <a:t>datamapper</a:t>
            </a:r>
            <a:r>
              <a:rPr lang="en-US" dirty="0"/>
              <a:t>/NGDP_RPCH@WEO/OEMDC/ADVEC/WEOWORLD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325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Economist,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Covid-10trn:  What is the economic cost of covid-19?” January 9,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www.economist.com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/finance-and-economics/2021/01/09/what-is-the-economic-cost-of-covid-19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5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Economist,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Covid-10trn:  What is the economic cost of covid-19?” January 9,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www.economist.com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/finance-and-economics/2021/01/09/what-is-the-economic-cost-of-covid-19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17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Updated Jan 13, 2021 </a:t>
            </a:r>
          </a:p>
          <a:p>
            <a:r>
              <a:rPr lang="en-US" dirty="0">
                <a:hlinkClick r:id="rId3"/>
              </a:rPr>
              <a:t>https://fred.stlouisfed.org/series/GDP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75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Updated Apr 27, 2021 </a:t>
            </a:r>
          </a:p>
          <a:p>
            <a:r>
              <a:rPr lang="en-US" dirty="0">
                <a:hlinkClick r:id="rId3"/>
              </a:rPr>
              <a:t>https://fred.stlouisfed.org/series/GDP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740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7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6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Manufacturing Production, Q4 2020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stat.unido.org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/admin/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publicationPdf;jsessionid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=D0C5549727D1CEB2000326570716A028?World_Manufacturing_Production_2020_Q4.pdf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771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Manufacturing Production, Q4 2020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stat.unido.org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/admin/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publicationPdf;jsessionid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=D0C5549727D1CEB2000326570716A028?World_Manufacturing_Production_2020_Q4.pdf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1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876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Evans, Judith, “The post-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consumer: is back-to-basics shopping here to stay?”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November 1, 2020.</a:t>
            </a:r>
          </a:p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/content/ce2b0f65-f98a-49cc-b258-7eb8cc257cc4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88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Vyas, </a:t>
            </a:r>
            <a:r>
              <a:rPr lang="en-US" dirty="0" err="1"/>
              <a:t>Kejal</a:t>
            </a:r>
            <a:r>
              <a:rPr lang="en-US" dirty="0"/>
              <a:t> and </a:t>
            </a:r>
            <a:r>
              <a:rPr lang="en-US" dirty="0" err="1"/>
              <a:t>Vibhuti</a:t>
            </a:r>
            <a:r>
              <a:rPr lang="en-US" dirty="0"/>
              <a:t> Agarwal, “Covid-19 Pandemic Ravages World’s Largest Developing Economies,” </a:t>
            </a:r>
            <a:r>
              <a:rPr lang="en-US" i="1" dirty="0"/>
              <a:t>Wall Street Journal</a:t>
            </a:r>
            <a:r>
              <a:rPr lang="en-US" i="0" dirty="0"/>
              <a:t>, September 3, 2020.</a:t>
            </a:r>
          </a:p>
          <a:p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/articles/covid-19-pandemic-ravages-worlds-largest-developing-economies-11599171833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73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2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OECD,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Unemployment Rates, OECD - Updated: March 2021</a:t>
            </a:r>
          </a:p>
          <a:p>
            <a:r>
              <a:rPr lang="en-US" dirty="0"/>
              <a:t>https://</a:t>
            </a:r>
            <a:r>
              <a:rPr lang="en-US" dirty="0" err="1"/>
              <a:t>www.oecd.org</a:t>
            </a:r>
            <a:r>
              <a:rPr lang="en-US" dirty="0"/>
              <a:t>/newsroom/unemployment-rates-oecd-update-march-2021.htm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016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Trading Economics</a:t>
            </a:r>
          </a:p>
          <a:p>
            <a:r>
              <a:rPr lang="en-US" dirty="0">
                <a:hlinkClick r:id="rId3"/>
              </a:rPr>
              <a:t>https://tradingeconomics.com/united-states/unemployment-rate#:~:text=Unemployment%20Rate%20in%20the%20United,percent%20in%20May%20of%201953.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56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9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246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FT </a:t>
            </a:r>
            <a:r>
              <a:rPr lang="en-US" dirty="0" err="1"/>
              <a:t>Reporteers</a:t>
            </a:r>
            <a:r>
              <a:rPr lang="en-US" dirty="0"/>
              <a:t>, “Pandemic crisis: Global economic impact tracker,” </a:t>
            </a:r>
            <a:r>
              <a:rPr lang="en-US" i="1" dirty="0"/>
              <a:t>Financial Times, January 25, 2021</a:t>
            </a:r>
          </a:p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/content/272354f2-f970-4ae4-a8ae-848c4baf8f4a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481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Hoekman, Bernard, Anirudh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Shingal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Varun Eknath and Viktoriya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Ereshchenko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“COVID-19, public procurement regimes and trade policy,” EUI Working Paper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RSCAS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2020/72, European University Institute, November 2020.</a:t>
            </a:r>
          </a:p>
          <a:p>
            <a:r>
              <a:rPr lang="en-US" dirty="0"/>
              <a:t>https://</a:t>
            </a:r>
            <a:r>
              <a:rPr lang="en-US" dirty="0" err="1"/>
              <a:t>cadmus.eui.eu</a:t>
            </a:r>
            <a:r>
              <a:rPr lang="en-US" dirty="0"/>
              <a:t>/bitstream/handle/1814/68839/RSCAS_2020_72.pdf?sequence=1&amp;isAllowed=y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26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Simon, Matteo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Fiorini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Johannes Fritz, Bernard Hoekman, Piotr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Lukaszuk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Nadia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Rocha,Michele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Filippo Santi, Anirudh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Shingal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“Trade policy responses to the COVID-19 pandemic:  Evidence from a new dataset,” VOXEU, December 11, 2020.</a:t>
            </a:r>
          </a:p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/article/trade-policy-responses-covid-19-pandemic-new-dataset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74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ITC Market Access Map</a:t>
            </a:r>
          </a:p>
          <a:p>
            <a:r>
              <a:rPr lang="en-US" dirty="0">
                <a:hlinkClick r:id="rId3"/>
              </a:rPr>
              <a:t>https://www.macmap.org/covid19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720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 “Report on G-20 Trade Measures (Mid-October 2019 to Mid-May 2020),” World Trade Organization, June 29, 2020.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/news20_e/report_trdev_jun20_e.pdf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77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 “Report on G-20 Trade Measures (Mid-October 2019 to Mid-May 2020),” World Trade Organization, June 29, 2020.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/news20_e/report_trdev_jun20_e.pdf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93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ITC Market Access Map</a:t>
            </a:r>
          </a:p>
          <a:p>
            <a:r>
              <a:rPr lang="en-US" dirty="0">
                <a:hlinkClick r:id="rId3"/>
              </a:rPr>
              <a:t>https://www.macmap.org/covid19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5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593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unctad.org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webflyer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/impact-covid-19-pandemic-trade-and-development-transitioning-new-normal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the Covid-19 Pandemic on Trade and Development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615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650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52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493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729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Ramirez, David, “COVID-19: Global trade and supply chains after the pandemic,” IISS, The International Institute for Strategic Studies, Research paper, August 27. 2020.</a:t>
            </a:r>
          </a:p>
          <a:p>
            <a:r>
              <a:rPr lang="en-US" dirty="0"/>
              <a:t>https://</a:t>
            </a:r>
            <a:r>
              <a:rPr lang="en-US" dirty="0" err="1"/>
              <a:t>www.iiss.org</a:t>
            </a:r>
            <a:r>
              <a:rPr lang="en-US" dirty="0"/>
              <a:t>/blogs/research-paper/2020/08/covid-19-trade-and-supply-chains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175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“Trade in Medical Goods in the Context of Tackling COVID-19:  Developments in the First Half of 2020,” Information Note, World Trade Organization, December 22, 2020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medical_goods_update_e.pdf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760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 “Developing and Delivering Covid-19 Vaccines around the World,” information note, World Trade Organization, December 22, 2020.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/covid19_e/</a:t>
            </a:r>
            <a:r>
              <a:rPr lang="en-US" dirty="0" err="1"/>
              <a:t>vaccine_report_e.pdf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459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Randall, Tom, Cedric Sam, Andre Tartar, Christopher Cannon, and Paul Murray,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 245 Million Shots Given: Covid-19 Vaccine Tracker,” Bloomberg, March 1,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www.bloomberg.com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/graphics/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-vaccine-tracker-global-distribution/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44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</a:t>
            </a:r>
            <a:r>
              <a:rPr lang="en-US" b="1" dirty="0"/>
              <a:t>Africa’s recovery from covid-19 will be slow,” </a:t>
            </a:r>
            <a:r>
              <a:rPr lang="en-US" b="1" i="1" dirty="0"/>
              <a:t>The </a:t>
            </a:r>
            <a:r>
              <a:rPr lang="en-US" b="1" i="1" dirty="0" err="1"/>
              <a:t>Economistci</a:t>
            </a:r>
            <a:r>
              <a:rPr lang="en-US" b="1" i="1" dirty="0"/>
              <a:t>, </a:t>
            </a:r>
            <a:r>
              <a:rPr lang="en-US" b="1" i="1" dirty="0" err="1"/>
              <a:t>Febuary</a:t>
            </a:r>
            <a:r>
              <a:rPr lang="en-US" b="1" i="1" dirty="0"/>
              <a:t> 6, 2021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https://</a:t>
            </a:r>
            <a:r>
              <a:rPr lang="en-US" b="1" dirty="0" err="1"/>
              <a:t>www.economist.com</a:t>
            </a:r>
            <a:r>
              <a:rPr lang="en-US" b="1" dirty="0"/>
              <a:t>/middle-east-and-</a:t>
            </a:r>
            <a:r>
              <a:rPr lang="en-US" b="1" dirty="0" err="1"/>
              <a:t>africa</a:t>
            </a:r>
            <a:r>
              <a:rPr lang="en-US" b="1" dirty="0"/>
              <a:t>/2021/02/06/africas-recovery-from-covid-19-will-be-slow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66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Kumar, Ravi,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has a big role to play in vaccinating the world,” World Economic Forum, December 15,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www.weforum.org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/agenda/2020/12/business-has-a-big-role-to-play-in-vaccinating-the-world/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341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Economist, “Fear, uncertainty and doubt:  Vaccine hesitancy is putting progress against covid-19 at risk,” </a:t>
            </a:r>
            <a:r>
              <a:rPr lang="en-US" b="0" i="1" dirty="0"/>
              <a:t>The Economist</a:t>
            </a:r>
            <a:r>
              <a:rPr lang="en-US" b="0" i="0" dirty="0"/>
              <a:t>, Feb 13,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www.economist.com</a:t>
            </a:r>
            <a:r>
              <a:rPr lang="en-US" b="0" dirty="0"/>
              <a:t>/briefing/2021/02/13/vaccine-hesitancy-is-putting-progress-against-covid-19-at-risk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0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642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iccwbo.org</a:t>
            </a:r>
            <a:r>
              <a:rPr lang="en-US" dirty="0"/>
              <a:t>/media-wall/news-speeches/study-shows-vaccine-nationalism-could-cost-rich-countries-us4-5-trillion/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/2021/02/02/vaccine-nationalism-harms-everyone-and-protects-no-one/</a:t>
            </a:r>
          </a:p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</a:t>
            </a:r>
            <a:r>
              <a:rPr lang="en-US" dirty="0" err="1"/>
              <a:t>commentisfree</a:t>
            </a:r>
            <a:r>
              <a:rPr lang="en-US" dirty="0"/>
              <a:t>/2021/</a:t>
            </a:r>
            <a:r>
              <a:rPr lang="en-US" dirty="0" err="1"/>
              <a:t>feb</a:t>
            </a:r>
            <a:r>
              <a:rPr lang="en-US" dirty="0"/>
              <a:t>/02/vaccine-nationalism-</a:t>
            </a:r>
            <a:r>
              <a:rPr lang="en-US" dirty="0" err="1"/>
              <a:t>hiv</a:t>
            </a:r>
            <a:r>
              <a:rPr lang="en-US" dirty="0"/>
              <a:t>-</a:t>
            </a:r>
            <a:r>
              <a:rPr lang="en-US" dirty="0" err="1"/>
              <a:t>covid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www.newscientist.com</a:t>
            </a:r>
            <a:r>
              <a:rPr lang="en-US" dirty="0"/>
              <a:t>/article/mg24933201-800-vaccine-nationalism-will-leave-everyone-more-at-risk-of-coronavirus/</a:t>
            </a:r>
          </a:p>
          <a:p>
            <a:r>
              <a:rPr lang="en-US" dirty="0"/>
              <a:t>https://</a:t>
            </a:r>
            <a:r>
              <a:rPr lang="en-US" dirty="0" err="1"/>
              <a:t>fortune.com</a:t>
            </a:r>
            <a:r>
              <a:rPr lang="en-US" dirty="0"/>
              <a:t>/2021/01/31/covid-vaccine-nationalism-coronavirus-pandemic-length-when-will-it-end/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69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Mirza,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Atthar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Emily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Rauhala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“Here’s just how unequal the global coronavirus vaccine rollout has been,”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Washington Post,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April 22,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www.washingtonpost.com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/world/interactive/2021/coronavirus-vaccine-inequality-global/?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utm_campaign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wp_todays_headlines&amp;utm_medium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email&amp;utm_source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newsletter&amp;wpisrc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nl_headlines&amp;carta-url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=https%3A%2F%2Fs2.washingtonpost.com%2Fcar-ln-tr%2F3205385%2F6083ec299d2fda39cec7c8a4%2F597273baade4e21a847d94bd%2F15%2F57%2F6083ec299d2fda39cec7c8a4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794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ourworldindata.org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/covid-vaccinations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776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ourworldindata.org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/covid-vaccinations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180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Economist, “Spreading the Needle:  </a:t>
            </a:r>
            <a:r>
              <a:rPr lang="en-US" b="0" dirty="0"/>
              <a:t>Almost one billion doses of covid-19 vaccines have been produced,” </a:t>
            </a:r>
            <a:r>
              <a:rPr lang="en-US" b="0" i="1" dirty="0"/>
              <a:t>The Economist</a:t>
            </a:r>
            <a:r>
              <a:rPr lang="en-US" b="0" i="0" dirty="0"/>
              <a:t>, April 3,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</a:t>
            </a:r>
            <a:r>
              <a:rPr lang="en-US" b="0" dirty="0" err="1"/>
              <a:t>www.economist.com</a:t>
            </a:r>
            <a:r>
              <a:rPr lang="en-US" b="0" dirty="0"/>
              <a:t>/international/2021/03/31/almost-one-billion-doses-of-covid-19-vaccines-have-been-produced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8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iccwbo.org</a:t>
            </a:r>
            <a:r>
              <a:rPr lang="en-US" dirty="0"/>
              <a:t>/media-wall/news-speeches/study-shows-vaccine-nationalism-could-cost-rich-countries-us4-5-trillion/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/2021/02/02/vaccine-nationalism-harms-everyone-and-protects-no-one/</a:t>
            </a:r>
          </a:p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</a:t>
            </a:r>
            <a:r>
              <a:rPr lang="en-US" dirty="0" err="1"/>
              <a:t>commentisfree</a:t>
            </a:r>
            <a:r>
              <a:rPr lang="en-US" dirty="0"/>
              <a:t>/2021/</a:t>
            </a:r>
            <a:r>
              <a:rPr lang="en-US" dirty="0" err="1"/>
              <a:t>feb</a:t>
            </a:r>
            <a:r>
              <a:rPr lang="en-US" dirty="0"/>
              <a:t>/02/vaccine-nationalism-</a:t>
            </a:r>
            <a:r>
              <a:rPr lang="en-US" dirty="0" err="1"/>
              <a:t>hiv</a:t>
            </a:r>
            <a:r>
              <a:rPr lang="en-US" dirty="0"/>
              <a:t>-covid</a:t>
            </a:r>
          </a:p>
          <a:p>
            <a:r>
              <a:rPr lang="en-US" dirty="0"/>
              <a:t>https://</a:t>
            </a:r>
            <a:r>
              <a:rPr lang="en-US" dirty="0" err="1"/>
              <a:t>www.newscientist.com</a:t>
            </a:r>
            <a:r>
              <a:rPr lang="en-US" dirty="0"/>
              <a:t>/article/mg24933201-800-vaccine-nationalism-will-leave-everyone-more-at-risk-of-coronavirus/</a:t>
            </a:r>
          </a:p>
          <a:p>
            <a:r>
              <a:rPr lang="en-US" dirty="0"/>
              <a:t>https://</a:t>
            </a:r>
            <a:r>
              <a:rPr lang="en-US" dirty="0" err="1"/>
              <a:t>fortune.com</a:t>
            </a:r>
            <a:r>
              <a:rPr lang="en-US" dirty="0"/>
              <a:t>/2021/01/31/covid-vaccine-nationalism-coronavirus-pandemic-length-when-will-it-end/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0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McCarthy, Niall, “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Governments Donating The Most Money To COVAX,”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Feb 22,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www.statista.com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/chart/24244/donations-to-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covax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-by-country/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905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app.powerbi.com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view?r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=eyJrIjoiNmE0YjZiNzUtZjk2OS00ZTg4LThlMzMtNTRhNzE0NzA4YmZlIiwidCI6Ijc3NDEwMTk1LTE0ZTEtNGZiOC05MDRiLWFiMTg5MjAyMzY2NyIsImMiOjh9&amp;pageName=ReportSectiona329b3eafd86059a947b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1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Salvatore </a:t>
            </a:r>
            <a:r>
              <a:rPr lang="en-US" dirty="0" err="1"/>
              <a:t>Babones</a:t>
            </a:r>
            <a:r>
              <a:rPr lang="en-US" dirty="0"/>
              <a:t>, “The ‘Chinese Virus’ Spread Along the New Silk Road,” </a:t>
            </a:r>
            <a:r>
              <a:rPr lang="en-US" i="1" dirty="0"/>
              <a:t>Foreign Policy</a:t>
            </a:r>
            <a:r>
              <a:rPr lang="en-US" i="0" dirty="0"/>
              <a:t>, April 6, 2020.</a:t>
            </a:r>
          </a:p>
          <a:p>
            <a:r>
              <a:rPr lang="en-US" dirty="0"/>
              <a:t>https://</a:t>
            </a:r>
            <a:r>
              <a:rPr lang="en-US" dirty="0" err="1"/>
              <a:t>foreignpolicy.com</a:t>
            </a:r>
            <a:r>
              <a:rPr lang="en-US" dirty="0"/>
              <a:t>/2020/04/06/</a:t>
            </a:r>
            <a:r>
              <a:rPr lang="en-US" dirty="0" err="1"/>
              <a:t>chinese</a:t>
            </a:r>
            <a:r>
              <a:rPr lang="en-US" dirty="0"/>
              <a:t>-coronavirus-spread-worldwide-on-new-silk-road/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8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  <p:pic>
        <p:nvPicPr>
          <p:cNvPr id="10" name="Picture 12" descr="wordmark.eps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272751" y="6523695"/>
            <a:ext cx="19256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5304998" y="6487282"/>
            <a:ext cx="3967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Alan V. </a:t>
            </a:r>
            <a:r>
              <a:rPr lang="en-US" sz="1400" dirty="0" err="1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Deardorff</a:t>
            </a:r>
            <a:r>
              <a:rPr lang="en-US" sz="1400" dirty="0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 - </a:t>
            </a:r>
            <a:r>
              <a:rPr lang="en-US" sz="1400" dirty="0" err="1">
                <a:solidFill>
                  <a:srgbClr val="002F52"/>
                </a:solidFill>
                <a:latin typeface="Palatino Linotype" pitchFamily="16" charset="0"/>
                <a:ea typeface="Palatino Linotype" pitchFamily="16" charset="0"/>
                <a:cs typeface="Palatino Linotype" pitchFamily="16" charset="0"/>
              </a:rPr>
              <a:t>www.fordschool.umich.edu</a:t>
            </a:r>
            <a:endParaRPr lang="en-US" sz="1400" dirty="0">
              <a:solidFill>
                <a:srgbClr val="002F52"/>
              </a:solidFill>
              <a:latin typeface="Palatino Linotype" pitchFamily="16" charset="0"/>
              <a:ea typeface="Palatino Linotype" pitchFamily="16" charset="0"/>
              <a:cs typeface="Palatino Linotype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9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</a:t>
            </a:r>
            <a:r>
              <a:rPr lang="en-US"/>
              <a:t>economics profession.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Pro</a:t>
            </a:r>
            <a:r>
              <a:rPr lang="en-US" dirty="0"/>
              <a:t>s and Cons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Pros</a:t>
            </a:r>
          </a:p>
          <a:p>
            <a:pPr lvl="1"/>
            <a:r>
              <a:rPr lang="en-US" sz="3200" dirty="0"/>
              <a:t>Reduces cost-of-living world-wide</a:t>
            </a:r>
          </a:p>
          <a:p>
            <a:r>
              <a:rPr lang="en-US" sz="3600" dirty="0"/>
              <a:t>Cons</a:t>
            </a:r>
          </a:p>
          <a:p>
            <a:pPr lvl="1"/>
            <a:r>
              <a:rPr lang="en-US" sz="3200" dirty="0"/>
              <a:t>Changes internationally hurt some while helping others</a:t>
            </a:r>
          </a:p>
          <a:p>
            <a:r>
              <a:rPr lang="en-US" sz="3600" dirty="0"/>
              <a:t>Economists’ almost universal view:  Pros &gt; Cons</a:t>
            </a:r>
          </a:p>
          <a:p>
            <a:pPr lvl="1"/>
            <a:r>
              <a:rPr lang="en-US" sz="3200" dirty="0"/>
              <a:t>Trade is beneficial overall for all countries</a:t>
            </a:r>
          </a:p>
          <a:p>
            <a:pPr lvl="1"/>
            <a:r>
              <a:rPr lang="en-US" sz="3200" dirty="0"/>
              <a:t>Trade restrictions are harmful</a:t>
            </a:r>
          </a:p>
          <a:p>
            <a:pPr lvl="2"/>
            <a:r>
              <a:rPr lang="en-US" sz="3200" dirty="0"/>
              <a:t>Tariffs on imports, export taxes</a:t>
            </a:r>
          </a:p>
          <a:p>
            <a:pPr lvl="2"/>
            <a:r>
              <a:rPr lang="en-US" sz="3200" dirty="0"/>
              <a:t>Bans on exports, imports</a:t>
            </a:r>
          </a:p>
          <a:p>
            <a:pPr lvl="1"/>
            <a:r>
              <a:rPr lang="en-US" sz="3200" dirty="0"/>
              <a:t>But there are always losers from </a:t>
            </a:r>
            <a:r>
              <a:rPr lang="en-US" sz="3200" u="sng" dirty="0"/>
              <a:t>changes</a:t>
            </a:r>
            <a:r>
              <a:rPr lang="en-US" sz="3200" dirty="0"/>
              <a:t> in trade who need policies to help them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E4298-F30F-4841-9C5E-75AA10BE2A63}"/>
              </a:ext>
            </a:extLst>
          </p:cNvPr>
          <p:cNvSpPr txBox="1"/>
          <p:nvPr/>
        </p:nvSpPr>
        <p:spPr>
          <a:xfrm>
            <a:off x="0" y="62687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3D03B-9AA4-914F-A501-30159FAE1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523" y="0"/>
            <a:ext cx="8918953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A5551D-7842-5846-9481-B9D0967488B9}"/>
              </a:ext>
            </a:extLst>
          </p:cNvPr>
          <p:cNvSpPr/>
          <p:nvPr/>
        </p:nvSpPr>
        <p:spPr>
          <a:xfrm>
            <a:off x="6138165" y="1220566"/>
            <a:ext cx="21733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4FACC-9709-4C4D-AE3E-5A262303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93" y="4522094"/>
            <a:ext cx="3796496" cy="1373115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E18822CE-0348-DC41-A288-663EE791B7AE}"/>
              </a:ext>
            </a:extLst>
          </p:cNvPr>
          <p:cNvCxnSpPr>
            <a:cxnSpLocks/>
          </p:cNvCxnSpPr>
          <p:nvPr/>
        </p:nvCxnSpPr>
        <p:spPr>
          <a:xfrm flipV="1">
            <a:off x="3808071" y="4953966"/>
            <a:ext cx="2511706" cy="312515"/>
          </a:xfrm>
          <a:prstGeom prst="curvedConnector3">
            <a:avLst/>
          </a:prstGeom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20D19-D72E-D84A-B1B9-A9FDB86B6BC3}"/>
              </a:ext>
            </a:extLst>
          </p:cNvPr>
          <p:cNvSpPr txBox="1"/>
          <p:nvPr/>
        </p:nvSpPr>
        <p:spPr>
          <a:xfrm>
            <a:off x="121173" y="5640730"/>
            <a:ext cx="98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656A45-EA32-EE49-BA71-21012DEA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711200"/>
            <a:ext cx="10337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364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20D19-D72E-D84A-B1B9-A9FDB86B6BC3}"/>
              </a:ext>
            </a:extLst>
          </p:cNvPr>
          <p:cNvSpPr txBox="1"/>
          <p:nvPr/>
        </p:nvSpPr>
        <p:spPr>
          <a:xfrm>
            <a:off x="0" y="5652304"/>
            <a:ext cx="98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25EFA-666D-8248-880B-59EBF69E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5" y="0"/>
            <a:ext cx="1054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366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Import Policies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32D223-20F2-CD48-985A-60CA5A71C4EB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440110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Import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Effects of the Pandemic on Import Policies</a:t>
            </a:r>
          </a:p>
          <a:p>
            <a:pPr lvl="1"/>
            <a:r>
              <a:rPr lang="en-US" sz="3200" dirty="0"/>
              <a:t>Import expansion</a:t>
            </a:r>
          </a:p>
          <a:p>
            <a:pPr lvl="2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Import contraction</a:t>
            </a:r>
          </a:p>
          <a:p>
            <a:pPr lvl="2"/>
            <a:r>
              <a:rPr lang="en-US" sz="3200" dirty="0"/>
              <a:t>Tariff increases</a:t>
            </a:r>
          </a:p>
          <a:p>
            <a:pPr lvl="2"/>
            <a:r>
              <a:rPr lang="en-US" sz="3200" dirty="0"/>
              <a:t>Import bans</a:t>
            </a:r>
          </a:p>
          <a:p>
            <a:pPr lvl="2"/>
            <a:r>
              <a:rPr lang="en-US" sz="3200" dirty="0"/>
              <a:t>Government procurement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634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Import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Headlines on Import Expansion</a:t>
            </a:r>
          </a:p>
          <a:p>
            <a:pPr lvl="1"/>
            <a:r>
              <a:rPr lang="en-US" dirty="0"/>
              <a:t>2020:</a:t>
            </a:r>
          </a:p>
          <a:p>
            <a:pPr lvl="2"/>
            <a:r>
              <a:rPr lang="en-US" dirty="0"/>
              <a:t>Apr 20 FT:  </a:t>
            </a:r>
            <a:r>
              <a:rPr lang="en-US" b="1" dirty="0"/>
              <a:t>Trump exempts </a:t>
            </a:r>
            <a:r>
              <a:rPr lang="en-US" dirty="0"/>
              <a:t>virus-hit US businesses from import tariffs</a:t>
            </a:r>
          </a:p>
          <a:p>
            <a:pPr lvl="2"/>
            <a:r>
              <a:rPr lang="en-US" dirty="0"/>
              <a:t>Apr 13 WSJ: U.S. </a:t>
            </a:r>
            <a:r>
              <a:rPr lang="en-US" b="1" dirty="0"/>
              <a:t>Tariffs Hamper Imports </a:t>
            </a:r>
            <a:r>
              <a:rPr lang="en-US" dirty="0"/>
              <a:t>of Sanitizer, Disinfectants, Some Companies Say</a:t>
            </a:r>
          </a:p>
          <a:p>
            <a:pPr lvl="2"/>
            <a:r>
              <a:rPr lang="en-US" dirty="0"/>
              <a:t>Apr 2 NYT: Trump Rebuffs Demands to </a:t>
            </a:r>
            <a:r>
              <a:rPr lang="en-US" b="1" dirty="0"/>
              <a:t>Lift Tariffs </a:t>
            </a:r>
            <a:r>
              <a:rPr lang="en-US" dirty="0"/>
              <a:t>as Economy Falters</a:t>
            </a:r>
          </a:p>
          <a:p>
            <a:pPr lvl="2"/>
            <a:r>
              <a:rPr lang="en-US" dirty="0"/>
              <a:t>Mar 31 FT: Trump to </a:t>
            </a:r>
            <a:r>
              <a:rPr lang="en-US" b="1" dirty="0"/>
              <a:t>suspend some tariffs </a:t>
            </a:r>
            <a:r>
              <a:rPr lang="en-US" dirty="0"/>
              <a:t>for 90 days</a:t>
            </a:r>
          </a:p>
          <a:p>
            <a:pPr lvl="2"/>
            <a:r>
              <a:rPr lang="en-US" dirty="0"/>
              <a:t>Mar 26 WSJ: U.S. Will Approve Some </a:t>
            </a:r>
            <a:r>
              <a:rPr lang="en-US" b="1" dirty="0"/>
              <a:t>Delays in Tariff Payments </a:t>
            </a:r>
            <a:r>
              <a:rPr lang="en-US" dirty="0"/>
              <a:t>Amid Coronavirus Crisis</a:t>
            </a:r>
          </a:p>
          <a:p>
            <a:pPr lvl="2"/>
            <a:r>
              <a:rPr lang="en-US" dirty="0"/>
              <a:t>Mar 24 FT: </a:t>
            </a:r>
            <a:r>
              <a:rPr lang="en-US" b="1" dirty="0"/>
              <a:t>Drop the tariffs </a:t>
            </a:r>
            <a:r>
              <a:rPr lang="en-US" dirty="0"/>
              <a:t>and save some lives. Quick</a:t>
            </a:r>
          </a:p>
          <a:p>
            <a:pPr lvl="2"/>
            <a:r>
              <a:rPr lang="en-US" dirty="0"/>
              <a:t>Mar 19 WSJ: Trump Spurns Business </a:t>
            </a:r>
            <a:r>
              <a:rPr lang="en-US" b="1" dirty="0"/>
              <a:t>Plea to Ease Tariffs </a:t>
            </a:r>
            <a:r>
              <a:rPr lang="en-US" dirty="0"/>
              <a:t>Amid Coronavirus</a:t>
            </a:r>
          </a:p>
          <a:p>
            <a:pPr lvl="2"/>
            <a:r>
              <a:rPr lang="en-US" dirty="0"/>
              <a:t>Mar 16 NYT: U.S. Weighs </a:t>
            </a:r>
            <a:r>
              <a:rPr lang="en-US" b="1" dirty="0"/>
              <a:t>Tariff Relief </a:t>
            </a:r>
            <a:r>
              <a:rPr lang="en-US" dirty="0"/>
              <a:t>but Some Fear China Will Take Advantage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72BCE4-96B1-5E47-AB69-D8D375934187}"/>
              </a:ext>
            </a:extLst>
          </p:cNvPr>
          <p:cNvSpPr/>
          <p:nvPr/>
        </p:nvSpPr>
        <p:spPr>
          <a:xfrm>
            <a:off x="1940173" y="5131274"/>
            <a:ext cx="8132515" cy="583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D88FC9-360D-0E46-A826-0B152A8A9812}"/>
              </a:ext>
            </a:extLst>
          </p:cNvPr>
          <p:cNvSpPr/>
          <p:nvPr/>
        </p:nvSpPr>
        <p:spPr>
          <a:xfrm>
            <a:off x="1946478" y="3409195"/>
            <a:ext cx="8069059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16F9A8-666A-E04B-84CA-E55AB71BD0A8}"/>
              </a:ext>
            </a:extLst>
          </p:cNvPr>
          <p:cNvSpPr/>
          <p:nvPr/>
        </p:nvSpPr>
        <p:spPr>
          <a:xfrm>
            <a:off x="1905896" y="1814513"/>
            <a:ext cx="8109642" cy="6061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Import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Headlines on Import Contraction</a:t>
            </a:r>
          </a:p>
          <a:p>
            <a:pPr lvl="1"/>
            <a:r>
              <a:rPr lang="en-US" dirty="0"/>
              <a:t>2020:</a:t>
            </a:r>
          </a:p>
          <a:p>
            <a:pPr lvl="2"/>
            <a:r>
              <a:rPr lang="en-US" dirty="0"/>
              <a:t>Aug 23 FT:  McCarthy: Pandemic shows US must </a:t>
            </a:r>
            <a:r>
              <a:rPr lang="en-US" b="1" dirty="0"/>
              <a:t>make vital products at home</a:t>
            </a:r>
          </a:p>
          <a:p>
            <a:pPr lvl="2"/>
            <a:r>
              <a:rPr lang="en-US" dirty="0"/>
              <a:t>Aug 17 FT: Guangzhou </a:t>
            </a:r>
            <a:r>
              <a:rPr lang="en-US" b="1" dirty="0"/>
              <a:t>bans frozen meat imports </a:t>
            </a:r>
            <a:r>
              <a:rPr lang="en-US" dirty="0"/>
              <a:t>over virus fears</a:t>
            </a:r>
          </a:p>
          <a:p>
            <a:pPr lvl="2"/>
            <a:r>
              <a:rPr lang="en-US" dirty="0"/>
              <a:t>Aug 6 FT: Donald Trump to order government to </a:t>
            </a:r>
            <a:r>
              <a:rPr lang="en-US" b="1" dirty="0"/>
              <a:t>buy medicines from US </a:t>
            </a:r>
            <a:r>
              <a:rPr lang="en-US" dirty="0"/>
              <a:t>companies</a:t>
            </a:r>
          </a:p>
          <a:p>
            <a:pPr lvl="2"/>
            <a:r>
              <a:rPr lang="en-US" dirty="0"/>
              <a:t>May 30 WSJ: </a:t>
            </a:r>
            <a:r>
              <a:rPr lang="en-US" b="1" dirty="0"/>
              <a:t>Protectionism Spreads </a:t>
            </a:r>
            <a:r>
              <a:rPr lang="en-US" dirty="0"/>
              <a:t>Globally With the New Coronavirus</a:t>
            </a:r>
          </a:p>
          <a:p>
            <a:pPr lvl="2"/>
            <a:r>
              <a:rPr lang="en-US" dirty="0"/>
              <a:t>May 10 FT: U.S. Multinationals fear </a:t>
            </a:r>
            <a:r>
              <a:rPr lang="en-US" b="1" dirty="0"/>
              <a:t>rise in protectionism </a:t>
            </a:r>
            <a:r>
              <a:rPr lang="en-US" dirty="0"/>
              <a:t>because of pandemic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6F66C3-B31A-BB4B-90B2-596DD05EC791}"/>
              </a:ext>
            </a:extLst>
          </p:cNvPr>
          <p:cNvSpPr/>
          <p:nvPr/>
        </p:nvSpPr>
        <p:spPr>
          <a:xfrm>
            <a:off x="1690644" y="4261144"/>
            <a:ext cx="8839244" cy="668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ECC3B2-A2F9-544C-BDAF-B28C88E40138}"/>
              </a:ext>
            </a:extLst>
          </p:cNvPr>
          <p:cNvSpPr/>
          <p:nvPr/>
        </p:nvSpPr>
        <p:spPr>
          <a:xfrm>
            <a:off x="1659319" y="2786581"/>
            <a:ext cx="8870569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6AC83-2EB9-3144-8911-AA8056C7B11D}"/>
              </a:ext>
            </a:extLst>
          </p:cNvPr>
          <p:cNvSpPr txBox="1"/>
          <p:nvPr/>
        </p:nvSpPr>
        <p:spPr>
          <a:xfrm>
            <a:off x="0" y="626874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14BE3-0253-E747-BFD2-C9E099E4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523" y="0"/>
            <a:ext cx="8918953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A0BE2F-DE82-FB48-B489-2CDBB2FA8B85}"/>
              </a:ext>
            </a:extLst>
          </p:cNvPr>
          <p:cNvSpPr/>
          <p:nvPr/>
        </p:nvSpPr>
        <p:spPr>
          <a:xfrm>
            <a:off x="6082747" y="1248275"/>
            <a:ext cx="2173357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D1C6C-9B87-9C44-A9EA-152CE0C7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7" y="4696690"/>
            <a:ext cx="3972105" cy="13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449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74" y="2469497"/>
            <a:ext cx="9867726" cy="1325563"/>
          </a:xfrm>
          <a:ln w="76200">
            <a:solidFill>
              <a:srgbClr val="0C4C88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6600" dirty="0"/>
              <a:t>Trade during the Pandemic</a:t>
            </a:r>
          </a:p>
        </p:txBody>
      </p:sp>
    </p:spTree>
    <p:extLst>
      <p:ext uri="{BB962C8B-B14F-4D97-AF65-F5344CB8AC3E}">
        <p14:creationId xmlns:p14="http://schemas.microsoft.com/office/powerpoint/2010/main" val="23541226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Ro</a:t>
            </a:r>
            <a:r>
              <a:rPr lang="en-US" dirty="0"/>
              <a:t>le of Trade During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4D9B97-3B0C-FC44-82E9-786EA0EDF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in COVID-19 Critical Goods</a:t>
            </a:r>
            <a:endParaRPr lang="en-US" sz="3200" dirty="0"/>
          </a:p>
          <a:p>
            <a:pPr lvl="1"/>
            <a:r>
              <a:rPr lang="en-US" sz="3200" dirty="0"/>
              <a:t>Trade increased, especially in PPE but also medical</a:t>
            </a:r>
          </a:p>
          <a:p>
            <a:pPr lvl="1"/>
            <a:r>
              <a:rPr lang="en-US" sz="3200" dirty="0"/>
              <a:t>Largest importer was US, both before and during</a:t>
            </a:r>
          </a:p>
          <a:p>
            <a:pPr lvl="1"/>
            <a:r>
              <a:rPr lang="en-US" sz="3200" dirty="0"/>
              <a:t>Largest exporter, after a lag, was China</a:t>
            </a:r>
          </a:p>
          <a:p>
            <a:pPr lvl="1"/>
            <a:r>
              <a:rPr lang="en-US" sz="3200" dirty="0"/>
              <a:t>Facemasks</a:t>
            </a:r>
          </a:p>
          <a:p>
            <a:pPr lvl="2"/>
            <a:r>
              <a:rPr lang="en-US" sz="3200" dirty="0"/>
              <a:t>Textile facemasks grew most</a:t>
            </a:r>
          </a:p>
          <a:p>
            <a:pPr lvl="2"/>
            <a:r>
              <a:rPr lang="en-US" sz="3200" dirty="0"/>
              <a:t>As did China’s </a:t>
            </a:r>
            <a:r>
              <a:rPr lang="en-US" sz="3200" u="sng" dirty="0"/>
              <a:t>imports</a:t>
            </a:r>
            <a:r>
              <a:rPr lang="en-US" sz="3200" dirty="0"/>
              <a:t> of the textiles</a:t>
            </a:r>
          </a:p>
          <a:p>
            <a:pPr lvl="2"/>
            <a:r>
              <a:rPr lang="en-US" sz="3200" dirty="0"/>
              <a:t>In spite of high import tariffs</a:t>
            </a:r>
          </a:p>
          <a:p>
            <a:pPr lvl="2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461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Pro</a:t>
            </a:r>
            <a:r>
              <a:rPr lang="en-US" dirty="0"/>
              <a:t>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Comparative advantage</a:t>
            </a:r>
          </a:p>
          <a:p>
            <a:pPr lvl="1"/>
            <a:r>
              <a:rPr lang="en-US" sz="3200" dirty="0"/>
              <a:t>Source goods where </a:t>
            </a:r>
            <a:r>
              <a:rPr lang="en-US" sz="3200" u="sng" dirty="0"/>
              <a:t>relative</a:t>
            </a:r>
            <a:r>
              <a:rPr lang="en-US" sz="3200" dirty="0"/>
              <a:t> costs are lowest</a:t>
            </a:r>
          </a:p>
          <a:p>
            <a:pPr lvl="1"/>
            <a:r>
              <a:rPr lang="en-US" sz="3200" dirty="0"/>
              <a:t>Each country produces and exports what they do best</a:t>
            </a:r>
          </a:p>
          <a:p>
            <a:pPr lvl="1"/>
            <a:r>
              <a:rPr lang="en-US" sz="3200" dirty="0"/>
              <a:t>Costs and prices fall world-wide</a:t>
            </a:r>
          </a:p>
          <a:p>
            <a:r>
              <a:rPr lang="en-US" sz="3600" dirty="0"/>
              <a:t>Increased competition</a:t>
            </a:r>
          </a:p>
          <a:p>
            <a:pPr lvl="1"/>
            <a:r>
              <a:rPr lang="en-US" sz="3200" dirty="0"/>
              <a:t>More firms compete, reducing monopoly pricing</a:t>
            </a:r>
          </a:p>
          <a:p>
            <a:r>
              <a:rPr lang="en-US" sz="3600" dirty="0"/>
              <a:t>Economies of large-scale production</a:t>
            </a:r>
          </a:p>
          <a:p>
            <a:pPr lvl="1"/>
            <a:r>
              <a:rPr lang="en-US" sz="3200" dirty="0"/>
              <a:t>With larger markets firms reap economies of scale</a:t>
            </a:r>
          </a:p>
          <a:p>
            <a:pPr lvl="1"/>
            <a:r>
              <a:rPr lang="en-US" sz="3200" dirty="0"/>
              <a:t>Costs fall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377F1-31CC-A545-99CC-9095218D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546100"/>
            <a:ext cx="10490200" cy="576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991828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</p:spTree>
    <p:extLst>
      <p:ext uri="{BB962C8B-B14F-4D97-AF65-F5344CB8AC3E}">
        <p14:creationId xmlns:p14="http://schemas.microsoft.com/office/powerpoint/2010/main" val="13600407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D140CD-3F56-3F47-9FE6-7AA9AC84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419100"/>
            <a:ext cx="12128500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90063" y="6222451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71E19E-6B4C-9644-BDC7-E8B7F629B697}"/>
              </a:ext>
            </a:extLst>
          </p:cNvPr>
          <p:cNvSpPr/>
          <p:nvPr/>
        </p:nvSpPr>
        <p:spPr>
          <a:xfrm>
            <a:off x="9262829" y="5084064"/>
            <a:ext cx="2770675" cy="694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561FCA-56B8-8844-927A-620F507933DC}"/>
              </a:ext>
            </a:extLst>
          </p:cNvPr>
          <p:cNvSpPr/>
          <p:nvPr/>
        </p:nvSpPr>
        <p:spPr>
          <a:xfrm>
            <a:off x="2651822" y="333388"/>
            <a:ext cx="4884095" cy="694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27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5E119-8A84-0544-A5FA-63B4AE70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482600"/>
            <a:ext cx="12103100" cy="589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CA6CF-56B2-C14C-A0B7-C939392BB955}"/>
              </a:ext>
            </a:extLst>
          </p:cNvPr>
          <p:cNvSpPr txBox="1"/>
          <p:nvPr/>
        </p:nvSpPr>
        <p:spPr>
          <a:xfrm>
            <a:off x="90063" y="6222451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660C69-53E7-BB4F-B6FB-515EEFB8B14A}"/>
              </a:ext>
            </a:extLst>
          </p:cNvPr>
          <p:cNvSpPr/>
          <p:nvPr/>
        </p:nvSpPr>
        <p:spPr>
          <a:xfrm>
            <a:off x="1330036" y="1484416"/>
            <a:ext cx="1199408" cy="3954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B4D016-DA65-8A4A-83FE-DF7D8F281EB1}"/>
              </a:ext>
            </a:extLst>
          </p:cNvPr>
          <p:cNvSpPr/>
          <p:nvPr/>
        </p:nvSpPr>
        <p:spPr>
          <a:xfrm>
            <a:off x="4354498" y="396450"/>
            <a:ext cx="5420123" cy="694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732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36092D-D405-C940-AC6C-CB443FD2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781050"/>
            <a:ext cx="12141200" cy="529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DCA76-AA6D-4649-9FAC-383702FE338B}"/>
              </a:ext>
            </a:extLst>
          </p:cNvPr>
          <p:cNvSpPr txBox="1"/>
          <p:nvPr/>
        </p:nvSpPr>
        <p:spPr>
          <a:xfrm>
            <a:off x="90063" y="6222451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213E49-2697-0148-A2C2-5469B8ACF203}"/>
              </a:ext>
            </a:extLst>
          </p:cNvPr>
          <p:cNvSpPr/>
          <p:nvPr/>
        </p:nvSpPr>
        <p:spPr>
          <a:xfrm>
            <a:off x="1959821" y="829056"/>
            <a:ext cx="4677462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9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Ro</a:t>
            </a:r>
            <a:r>
              <a:rPr lang="en-US" dirty="0"/>
              <a:t>le of Trade During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4D9B97-3B0C-FC44-82E9-786EA0EDF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counterfeit goods</a:t>
            </a:r>
            <a:endParaRPr lang="en-US" sz="3200" dirty="0"/>
          </a:p>
          <a:p>
            <a:pPr lvl="1"/>
            <a:r>
              <a:rPr lang="en-US" sz="3200" dirty="0"/>
              <a:t>Ramirez reports, from OECD data, that</a:t>
            </a:r>
          </a:p>
          <a:p>
            <a:pPr lvl="2"/>
            <a:r>
              <a:rPr lang="en-US" dirty="0"/>
              <a:t>Criminal </a:t>
            </a:r>
            <a:r>
              <a:rPr lang="en-US" dirty="0" err="1"/>
              <a:t>organisations</a:t>
            </a:r>
            <a:r>
              <a:rPr lang="en-US" dirty="0"/>
              <a:t> have taken advantage of public fear to sell defective PPE and COVID-19 tests, faulty ventilators and other medical products, and even fictitious treatments and miracle cures</a:t>
            </a:r>
          </a:p>
          <a:p>
            <a:pPr lvl="2"/>
            <a:endParaRPr lang="en-US" sz="3200" dirty="0"/>
          </a:p>
          <a:p>
            <a:pPr lvl="2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43682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99349" y="5684675"/>
            <a:ext cx="98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  <a:p>
            <a:r>
              <a:rPr lang="en-US" dirty="0"/>
              <a:t>Ramirez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0C383-718C-5644-8D72-3BDFBBF4C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90" y="0"/>
            <a:ext cx="9996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446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Ro</a:t>
            </a:r>
            <a:r>
              <a:rPr lang="en-US" dirty="0"/>
              <a:t>le of Trade During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4D9B97-3B0C-FC44-82E9-786EA0EDF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Vaccines</a:t>
            </a:r>
          </a:p>
          <a:p>
            <a:pPr lvl="1"/>
            <a:r>
              <a:rPr lang="en-US" sz="2800" dirty="0"/>
              <a:t>Vaccine industry relies heavily on trade</a:t>
            </a:r>
          </a:p>
          <a:p>
            <a:pPr lvl="1"/>
            <a:r>
              <a:rPr lang="en-US" sz="2800" dirty="0"/>
              <a:t>Concerns</a:t>
            </a:r>
          </a:p>
          <a:p>
            <a:pPr lvl="2"/>
            <a:r>
              <a:rPr lang="en-US" sz="2800" dirty="0"/>
              <a:t>Distribution to the poorest countries</a:t>
            </a:r>
          </a:p>
          <a:p>
            <a:pPr lvl="2"/>
            <a:r>
              <a:rPr lang="en-US" sz="2800" dirty="0"/>
              <a:t>Reluctance to be vaccinated</a:t>
            </a:r>
          </a:p>
          <a:p>
            <a:pPr lvl="2"/>
            <a:r>
              <a:rPr lang="en-US" sz="2800" dirty="0"/>
              <a:t>Vaccine nationalism</a:t>
            </a:r>
            <a:endParaRPr lang="en-US" sz="3200" dirty="0"/>
          </a:p>
          <a:p>
            <a:pPr lvl="2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22920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199301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WTO, Dec 22,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4747B-B988-AF45-AA78-10004B45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666750"/>
            <a:ext cx="78232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19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9CC3F-13F9-564E-88F2-1A0F98F6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4" y="280654"/>
            <a:ext cx="10640291" cy="6296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FA998-8E27-B948-B3BD-B47E27D51C57}"/>
              </a:ext>
            </a:extLst>
          </p:cNvPr>
          <p:cNvSpPr txBox="1"/>
          <p:nvPr/>
        </p:nvSpPr>
        <p:spPr>
          <a:xfrm>
            <a:off x="124787" y="5608993"/>
            <a:ext cx="149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Bloomberg, Apr 15, 2021</a:t>
            </a:r>
          </a:p>
        </p:txBody>
      </p:sp>
    </p:spTree>
    <p:extLst>
      <p:ext uri="{BB962C8B-B14F-4D97-AF65-F5344CB8AC3E}">
        <p14:creationId xmlns:p14="http://schemas.microsoft.com/office/powerpoint/2010/main" val="5306622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FA998-8E27-B948-B3BD-B47E27D51C57}"/>
              </a:ext>
            </a:extLst>
          </p:cNvPr>
          <p:cNvSpPr txBox="1"/>
          <p:nvPr/>
        </p:nvSpPr>
        <p:spPr>
          <a:xfrm>
            <a:off x="124787" y="5608993"/>
            <a:ext cx="149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Economist Feb 6.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9FB1B-E804-FC4B-9E06-38F363A4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0" y="361950"/>
            <a:ext cx="3898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34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Pro</a:t>
            </a:r>
            <a:r>
              <a:rPr lang="en-US" dirty="0"/>
              <a:t>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Access to greater variety</a:t>
            </a:r>
          </a:p>
          <a:p>
            <a:pPr lvl="1"/>
            <a:r>
              <a:rPr lang="en-US" sz="3200" dirty="0"/>
              <a:t>Products can be better-tailored to users needs</a:t>
            </a:r>
          </a:p>
          <a:p>
            <a:pPr lvl="1"/>
            <a:r>
              <a:rPr lang="en-US" sz="3200" dirty="0"/>
              <a:t>Consumers get what they want most</a:t>
            </a:r>
          </a:p>
          <a:p>
            <a:pPr lvl="1"/>
            <a:r>
              <a:rPr lang="en-US" sz="3200" dirty="0"/>
              <a:t>Producers get what they need most</a:t>
            </a:r>
          </a:p>
          <a:p>
            <a:r>
              <a:rPr lang="en-US" sz="3600" dirty="0"/>
              <a:t>Increases productivity</a:t>
            </a:r>
          </a:p>
          <a:p>
            <a:pPr lvl="1"/>
            <a:r>
              <a:rPr lang="en-US" sz="3200" dirty="0"/>
              <a:t>Firms learn state-of-the-art technologies from foreign firms</a:t>
            </a:r>
          </a:p>
          <a:p>
            <a:pPr lvl="1"/>
            <a:r>
              <a:rPr lang="en-US" sz="3200" dirty="0"/>
              <a:t>Most productive firms expand while others contract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75098" y="5755524"/>
            <a:ext cx="2140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</a:p>
          <a:p>
            <a:r>
              <a:rPr lang="en-US" dirty="0"/>
              <a:t>Kuman </a:t>
            </a:r>
          </a:p>
          <a:p>
            <a:r>
              <a:rPr lang="en-US" dirty="0"/>
              <a:t>(December 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27C4-2973-1E43-BA4D-2EEB9849C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05" y="0"/>
            <a:ext cx="66035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250CD-5129-924B-BD92-EDE444EBFA2A}"/>
              </a:ext>
            </a:extLst>
          </p:cNvPr>
          <p:cNvSpPr txBox="1"/>
          <p:nvPr/>
        </p:nvSpPr>
        <p:spPr>
          <a:xfrm>
            <a:off x="1004711" y="1275644"/>
            <a:ext cx="193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Agreement that “vaccines are safe”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50BFC5-7FC9-6341-A87A-253F51ADFE11}"/>
              </a:ext>
            </a:extLst>
          </p:cNvPr>
          <p:cNvSpPr/>
          <p:nvPr/>
        </p:nvSpPr>
        <p:spPr>
          <a:xfrm>
            <a:off x="3209907" y="2265341"/>
            <a:ext cx="1309144" cy="20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0529EC-22C8-1F44-B283-D486DE3F3091}"/>
              </a:ext>
            </a:extLst>
          </p:cNvPr>
          <p:cNvSpPr/>
          <p:nvPr/>
        </p:nvSpPr>
        <p:spPr>
          <a:xfrm>
            <a:off x="3282461" y="4478215"/>
            <a:ext cx="1309144" cy="20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396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222451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Economist Feb 13,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06B0A-93AE-7E43-B80D-A2B64042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76" y="1232234"/>
            <a:ext cx="8267700" cy="41529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00529EC-22C8-1F44-B283-D486DE3F3091}"/>
              </a:ext>
            </a:extLst>
          </p:cNvPr>
          <p:cNvSpPr/>
          <p:nvPr/>
        </p:nvSpPr>
        <p:spPr>
          <a:xfrm>
            <a:off x="3096491" y="4275500"/>
            <a:ext cx="1676400" cy="208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4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Va</a:t>
            </a:r>
            <a:r>
              <a:rPr lang="en-US" dirty="0"/>
              <a:t>ccine Nationalism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Vaccine Nationalism</a:t>
            </a:r>
          </a:p>
          <a:p>
            <a:pPr lvl="1"/>
            <a:r>
              <a:rPr lang="en-US" dirty="0"/>
              <a:t>Some countries seek to restrict exports of vaccines until their own populations are served.</a:t>
            </a:r>
          </a:p>
          <a:p>
            <a:pPr lvl="1"/>
            <a:r>
              <a:rPr lang="en-US" dirty="0"/>
              <a:t>On Jan 29, the EU announced export controls on COVID-19 vaccines, scheduled to lapse March 31</a:t>
            </a:r>
          </a:p>
          <a:p>
            <a:pPr lvl="1"/>
            <a:r>
              <a:rPr lang="en-US" dirty="0"/>
              <a:t>Since then repeated news of vaccine export controls</a:t>
            </a:r>
          </a:p>
          <a:p>
            <a:pPr lvl="1"/>
            <a:r>
              <a:rPr lang="en-US" dirty="0"/>
              <a:t>I have had audience members hope that the US will not export vaccines until all Americans are vaccinated</a:t>
            </a:r>
          </a:p>
          <a:p>
            <a:pPr lvl="1"/>
            <a:r>
              <a:rPr lang="en-US" dirty="0"/>
              <a:t>If this were done, it would slow the world’s progress toward managing the pandemic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06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213756" y="5486181"/>
            <a:ext cx="182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Washington Post </a:t>
            </a:r>
            <a:r>
              <a:rPr lang="en-US" dirty="0"/>
              <a:t>Apr 22,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6C0DA-C7A5-F74D-9757-387B569FE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812" y="370018"/>
            <a:ext cx="7600209" cy="61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60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52401" y="5474306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C566F-AE82-7B4D-AA7F-7579A3F9D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18" y="360218"/>
            <a:ext cx="9348297" cy="6130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7CB82-E9D9-AE4A-AE2F-4EA9FAE3C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" y="5781963"/>
            <a:ext cx="1333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69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52401" y="5474306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7CB82-E9D9-AE4A-AE2F-4EA9FAE3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5" y="5781963"/>
            <a:ext cx="13335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DD6E62-08A8-AC4C-80F8-C420B4639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1" y="484908"/>
            <a:ext cx="9848401" cy="59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5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52401" y="5474306"/>
            <a:ext cx="149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Economist, April 3,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CA62D8-1799-D643-BBDD-8A282CBE7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150" y="673100"/>
            <a:ext cx="39497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77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Va</a:t>
            </a:r>
            <a:r>
              <a:rPr lang="en-US" dirty="0"/>
              <a:t>ccine Nationalism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COVAX</a:t>
            </a:r>
          </a:p>
          <a:p>
            <a:pPr lvl="1"/>
            <a:r>
              <a:rPr lang="en-US" dirty="0"/>
              <a:t>An initiative launched the World Health Organization, the European Commission, and France to provide vaccines to people in all countries regardless of wealth</a:t>
            </a:r>
          </a:p>
          <a:p>
            <a:pPr lvl="1"/>
            <a:r>
              <a:rPr lang="en-US" dirty="0"/>
              <a:t>Apr 8, 2021:  “COVAX reaches over 100 economies, 42 days after first international delivery”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068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38546" y="5834524"/>
            <a:ext cx="1496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McCarthy, Feb 22,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D5715-990A-3249-8619-4B1AF9E8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32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4EEBF-B466-354F-9F6E-D3C8AD709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04"/>
            <a:ext cx="12192000" cy="6722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4227395"/>
            <a:ext cx="238298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  <a:p>
            <a:r>
              <a:rPr lang="en-US" dirty="0"/>
              <a:t>UNICEF</a:t>
            </a:r>
          </a:p>
          <a:p>
            <a:r>
              <a:rPr lang="en-US" dirty="0"/>
              <a:t>Covid-19 Vaccine Market Dashboard</a:t>
            </a:r>
          </a:p>
          <a:p>
            <a:r>
              <a:rPr lang="en-US" dirty="0"/>
              <a:t>April 14, 2021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1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ns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u="sng" dirty="0"/>
              <a:t>Changes</a:t>
            </a:r>
            <a:r>
              <a:rPr lang="en-US" sz="3600" dirty="0"/>
              <a:t> in trade (up or down) disrupt</a:t>
            </a:r>
          </a:p>
          <a:p>
            <a:pPr lvl="1"/>
            <a:r>
              <a:rPr lang="en-US" sz="3200" dirty="0"/>
              <a:t>Businesses</a:t>
            </a:r>
          </a:p>
          <a:p>
            <a:pPr lvl="1"/>
            <a:r>
              <a:rPr lang="en-US" sz="3200" dirty="0"/>
              <a:t>Jobs</a:t>
            </a:r>
          </a:p>
          <a:p>
            <a:pPr lvl="1"/>
            <a:r>
              <a:rPr lang="en-US" sz="3200" dirty="0"/>
              <a:t>Communities that lose factories to</a:t>
            </a:r>
          </a:p>
          <a:p>
            <a:pPr lvl="2"/>
            <a:r>
              <a:rPr lang="en-US" sz="3200" dirty="0"/>
              <a:t>Imports</a:t>
            </a:r>
          </a:p>
          <a:p>
            <a:pPr lvl="2"/>
            <a:r>
              <a:rPr lang="en-US" sz="3200" dirty="0"/>
              <a:t>Movement to produce abroad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Covid-19 Pandemic has had</a:t>
            </a:r>
          </a:p>
          <a:p>
            <a:pPr lvl="1"/>
            <a:r>
              <a:rPr lang="en-US" sz="3200" dirty="0"/>
              <a:t>Devastating effects on the global economy</a:t>
            </a:r>
          </a:p>
          <a:p>
            <a:pPr lvl="1"/>
            <a:r>
              <a:rPr lang="en-US" sz="3200" dirty="0"/>
              <a:t>Serious effects on global trade </a:t>
            </a:r>
          </a:p>
          <a:p>
            <a:pPr lvl="1"/>
            <a:r>
              <a:rPr lang="en-US" sz="3200" dirty="0"/>
              <a:t>Mostly adverse effects on international trade policies</a:t>
            </a:r>
          </a:p>
          <a:p>
            <a:r>
              <a:rPr lang="en-US" sz="3600" dirty="0"/>
              <a:t>How much of this will be permanent remains to be seen</a:t>
            </a:r>
          </a:p>
          <a:p>
            <a:pPr lvl="1"/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268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4798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r>
              <a:rPr lang="en-US" sz="6000" dirty="0"/>
              <a:t>Any Questions?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Alan V. Deardorff</a:t>
            </a:r>
          </a:p>
          <a:p>
            <a:pPr marL="0" indent="0" algn="ctr">
              <a:buNone/>
            </a:pPr>
            <a:r>
              <a:rPr lang="en-US" sz="2400" dirty="0"/>
              <a:t>Ford School of Public Policy</a:t>
            </a:r>
          </a:p>
          <a:p>
            <a:pPr marL="0" indent="0" algn="ctr">
              <a:buNone/>
            </a:pPr>
            <a:r>
              <a:rPr lang="en-US" sz="2400" dirty="0"/>
              <a:t>University of Michigan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www.NEEDelegation.org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6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ns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Dependence on foreign supply and demand</a:t>
            </a:r>
          </a:p>
          <a:p>
            <a:pPr lvl="1"/>
            <a:r>
              <a:rPr lang="en-US" sz="3200" dirty="0"/>
              <a:t>Trade can be disrupted by</a:t>
            </a:r>
          </a:p>
          <a:p>
            <a:pPr lvl="2"/>
            <a:r>
              <a:rPr lang="en-US" sz="3200" dirty="0"/>
              <a:t>Natural disasters (earthquakes, floods, etc.)</a:t>
            </a:r>
          </a:p>
          <a:p>
            <a:pPr lvl="2"/>
            <a:r>
              <a:rPr lang="en-US" sz="3200" dirty="0"/>
              <a:t>Policies (export and import bans or taxes)</a:t>
            </a:r>
          </a:p>
          <a:p>
            <a:pPr lvl="1"/>
            <a:r>
              <a:rPr lang="en-US" sz="3200" dirty="0"/>
              <a:t>International cartels (oil crises of the 1970s)</a:t>
            </a:r>
          </a:p>
          <a:p>
            <a:r>
              <a:rPr lang="en-US" sz="3600" dirty="0"/>
              <a:t>Vulnerable to others’ economies, diseases</a:t>
            </a:r>
          </a:p>
          <a:p>
            <a:pPr lvl="1"/>
            <a:r>
              <a:rPr lang="en-US" sz="3200" dirty="0"/>
              <a:t>Recession in export markets causes recession at home</a:t>
            </a:r>
          </a:p>
          <a:p>
            <a:pPr lvl="1"/>
            <a:r>
              <a:rPr lang="en-US" sz="3200" dirty="0"/>
              <a:t>Exchange rate changes can cause inflation, unemployment</a:t>
            </a:r>
          </a:p>
          <a:p>
            <a:pPr lvl="1"/>
            <a:r>
              <a:rPr lang="en-US" sz="3200" dirty="0"/>
              <a:t>Infectious diseases spread through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81E21-9DF0-7A47-ACEE-F0192592DD0B}"/>
              </a:ext>
            </a:extLst>
          </p:cNvPr>
          <p:cNvSpPr txBox="1"/>
          <p:nvPr/>
        </p:nvSpPr>
        <p:spPr>
          <a:xfrm>
            <a:off x="2128838" y="265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How and why trade has grown</a:t>
            </a:r>
          </a:p>
          <a:p>
            <a:pPr lvl="1"/>
            <a:r>
              <a:rPr lang="en-US" sz="2800" dirty="0"/>
              <a:t>Trade grew, then fell, then grew vastly</a:t>
            </a:r>
          </a:p>
          <a:p>
            <a:pPr lvl="1"/>
            <a:r>
              <a:rPr lang="en-US" sz="2800" dirty="0"/>
              <a:t>Tariffs and other barriers have fallen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81E21-9DF0-7A47-ACEE-F0192592DD0B}"/>
              </a:ext>
            </a:extLst>
          </p:cNvPr>
          <p:cNvSpPr txBox="1"/>
          <p:nvPr/>
        </p:nvSpPr>
        <p:spPr>
          <a:xfrm>
            <a:off x="2128838" y="2657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F12EDF4-2ED2-8E48-9133-9DC6C4432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194" y="131324"/>
            <a:ext cx="11060526" cy="65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6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1A04-2540-4BFD-BE5F-42228750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</a:t>
            </a:r>
            <a:r>
              <a:rPr lang="en-US" dirty="0"/>
              <a:t>Tariffs, 1891-2017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44C52-7B7B-4093-9C02-6488C0DC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5D4840F-D931-4BF8-99DE-E3193F2FF4E3}"/>
              </a:ext>
            </a:extLst>
          </p:cNvPr>
          <p:cNvGraphicFramePr>
            <a:graphicFrameLocks/>
          </p:cNvGraphicFramePr>
          <p:nvPr/>
        </p:nvGraphicFramePr>
        <p:xfrm>
          <a:off x="1664646" y="772874"/>
          <a:ext cx="9551435" cy="563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97C1-E791-4765-86E0-3C0C79D99A85}"/>
              </a:ext>
            </a:extLst>
          </p:cNvPr>
          <p:cNvCxnSpPr>
            <a:cxnSpLocks/>
          </p:cNvCxnSpPr>
          <p:nvPr/>
        </p:nvCxnSpPr>
        <p:spPr>
          <a:xfrm>
            <a:off x="5083728" y="1250068"/>
            <a:ext cx="0" cy="4236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7899437-B38B-40A9-B370-037DEBFE6E20}"/>
              </a:ext>
            </a:extLst>
          </p:cNvPr>
          <p:cNvSpPr txBox="1"/>
          <p:nvPr/>
        </p:nvSpPr>
        <p:spPr>
          <a:xfrm>
            <a:off x="4293065" y="870291"/>
            <a:ext cx="15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Smoot-Hawley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E293F-2A07-426B-BBE2-23006C419A55}"/>
              </a:ext>
            </a:extLst>
          </p:cNvPr>
          <p:cNvCxnSpPr>
            <a:cxnSpLocks/>
          </p:cNvCxnSpPr>
          <p:nvPr/>
        </p:nvCxnSpPr>
        <p:spPr>
          <a:xfrm>
            <a:off x="6218400" y="1660205"/>
            <a:ext cx="16018" cy="3826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594902-C741-48DE-8B8E-2708B9B2F9B8}"/>
              </a:ext>
            </a:extLst>
          </p:cNvPr>
          <p:cNvSpPr txBox="1"/>
          <p:nvPr/>
        </p:nvSpPr>
        <p:spPr>
          <a:xfrm>
            <a:off x="5555958" y="1013874"/>
            <a:ext cx="135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GATT</a:t>
            </a:r>
          </a:p>
          <a:p>
            <a:pPr algn="ctr"/>
            <a:r>
              <a:rPr lang="en-US" dirty="0"/>
              <a:t>established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9DE1FF-3B06-4700-A884-CD313572238C}"/>
              </a:ext>
            </a:extLst>
          </p:cNvPr>
          <p:cNvCxnSpPr>
            <a:cxnSpLocks/>
          </p:cNvCxnSpPr>
          <p:nvPr/>
        </p:nvCxnSpPr>
        <p:spPr>
          <a:xfrm>
            <a:off x="7584101" y="2727118"/>
            <a:ext cx="11551" cy="2759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1E1BAD-184C-4A46-9C19-154B34AF307D}"/>
              </a:ext>
            </a:extLst>
          </p:cNvPr>
          <p:cNvCxnSpPr>
            <a:cxnSpLocks/>
          </p:cNvCxnSpPr>
          <p:nvPr/>
        </p:nvCxnSpPr>
        <p:spPr>
          <a:xfrm>
            <a:off x="8327274" y="1541570"/>
            <a:ext cx="16515" cy="3944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051D26-D82C-444F-947A-423D45C1957B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9373050" y="2332260"/>
            <a:ext cx="12292" cy="315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D0E7F4C-B4C5-4DE0-BB86-917BF3E35FCB}"/>
              </a:ext>
            </a:extLst>
          </p:cNvPr>
          <p:cNvSpPr txBox="1"/>
          <p:nvPr/>
        </p:nvSpPr>
        <p:spPr>
          <a:xfrm>
            <a:off x="6901174" y="1803788"/>
            <a:ext cx="1356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Kennedy Round tariff cuts begin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D2A874-BD6E-4B5C-A86A-FBA5567C987A}"/>
              </a:ext>
            </a:extLst>
          </p:cNvPr>
          <p:cNvSpPr txBox="1"/>
          <p:nvPr/>
        </p:nvSpPr>
        <p:spPr>
          <a:xfrm>
            <a:off x="7618122" y="697895"/>
            <a:ext cx="1356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Tokyo Round tariff cuts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8E3F1A-D609-40D5-A5CF-D8902F6A9670}"/>
              </a:ext>
            </a:extLst>
          </p:cNvPr>
          <p:cNvSpPr txBox="1"/>
          <p:nvPr/>
        </p:nvSpPr>
        <p:spPr>
          <a:xfrm>
            <a:off x="8694590" y="1685929"/>
            <a:ext cx="135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Uruguay Round</a:t>
            </a:r>
          </a:p>
        </p:txBody>
      </p:sp>
    </p:spTree>
    <p:extLst>
      <p:ext uri="{BB962C8B-B14F-4D97-AF65-F5344CB8AC3E}">
        <p14:creationId xmlns:p14="http://schemas.microsoft.com/office/powerpoint/2010/main" val="159667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74" y="2469497"/>
            <a:ext cx="9867726" cy="1325563"/>
          </a:xfrm>
          <a:ln w="76200">
            <a:solidFill>
              <a:srgbClr val="0C4C88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8600" dirty="0"/>
              <a:t>Causes of the Pandemic</a:t>
            </a:r>
          </a:p>
        </p:txBody>
      </p:sp>
    </p:spTree>
    <p:extLst>
      <p:ext uri="{BB962C8B-B14F-4D97-AF65-F5344CB8AC3E}">
        <p14:creationId xmlns:p14="http://schemas.microsoft.com/office/powerpoint/2010/main" val="151364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Ca</a:t>
            </a:r>
            <a:r>
              <a:rPr lang="en-US" dirty="0"/>
              <a:t>uses of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Does trade cause new infections?</a:t>
            </a:r>
          </a:p>
          <a:p>
            <a:pPr lvl="1"/>
            <a:r>
              <a:rPr lang="en-US" sz="3200" dirty="0"/>
              <a:t>No.  These arise from mutations, often in animals and then spread to humans</a:t>
            </a:r>
          </a:p>
          <a:p>
            <a:r>
              <a:rPr lang="en-US" sz="3600" dirty="0"/>
              <a:t>Does trade spread infections?</a:t>
            </a:r>
          </a:p>
          <a:p>
            <a:pPr lvl="1"/>
            <a:r>
              <a:rPr lang="en-US" sz="3200" dirty="0"/>
              <a:t>Yes.  Trade requires movement of people across borders, carrying infections</a:t>
            </a:r>
          </a:p>
          <a:p>
            <a:pPr lvl="1"/>
            <a:r>
              <a:rPr lang="en-US" sz="3200" dirty="0"/>
              <a:t>The Black Death (bubonic plague) </a:t>
            </a:r>
          </a:p>
          <a:p>
            <a:pPr lvl="2"/>
            <a:r>
              <a:rPr lang="en-US" sz="3200" dirty="0"/>
              <a:t>“is believed to have been spread by both land and sea, originating in China and following the trade routes to Europe and the Middle East.”</a:t>
            </a:r>
          </a:p>
          <a:p>
            <a:pPr lvl="1"/>
            <a:r>
              <a:rPr lang="en-US" sz="3200" dirty="0"/>
              <a:t>The 1918 Spanish Flu:  but spread more by soldiers than by trade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727" y="864870"/>
            <a:ext cx="10223500" cy="1754326"/>
          </a:xfrm>
        </p:spPr>
        <p:txBody>
          <a:bodyPr>
            <a:noAutofit/>
          </a:bodyPr>
          <a:lstStyle/>
          <a:p>
            <a:r>
              <a:rPr lang="en-US" dirty="0"/>
              <a:t>International Trade </a:t>
            </a:r>
            <a:br>
              <a:rPr lang="en-US" dirty="0"/>
            </a:br>
            <a:r>
              <a:rPr lang="en-US" dirty="0"/>
              <a:t>and the Pandemic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For 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Sonoma State University</a:t>
            </a:r>
          </a:p>
          <a:p>
            <a:pPr algn="ctr"/>
            <a:r>
              <a:rPr lang="en-US" sz="2400" i="0" dirty="0"/>
              <a:t>April 28, 2021</a:t>
            </a:r>
          </a:p>
        </p:txBody>
      </p:sp>
    </p:spTree>
    <p:extLst>
      <p:ext uri="{BB962C8B-B14F-4D97-AF65-F5344CB8AC3E}">
        <p14:creationId xmlns:p14="http://schemas.microsoft.com/office/powerpoint/2010/main" val="3958150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Ca</a:t>
            </a:r>
            <a:r>
              <a:rPr lang="en-US" dirty="0"/>
              <a:t>uses of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Studies Relate Globalization and Spread of Pandemic</a:t>
            </a:r>
          </a:p>
          <a:p>
            <a:pPr lvl="1"/>
            <a:r>
              <a:rPr lang="en-US" sz="2800" dirty="0"/>
              <a:t>Zimmermann et al. find, across countries:</a:t>
            </a:r>
          </a:p>
          <a:p>
            <a:pPr lvl="2"/>
            <a:r>
              <a:rPr lang="en-US" sz="2800" dirty="0"/>
              <a:t>Infection rate rises with globalization</a:t>
            </a:r>
          </a:p>
          <a:p>
            <a:pPr lvl="2"/>
            <a:r>
              <a:rPr lang="en-US" sz="2800" dirty="0"/>
              <a:t>Transmission speed rises with globalization</a:t>
            </a:r>
          </a:p>
          <a:p>
            <a:pPr lvl="2"/>
            <a:r>
              <a:rPr lang="en-US" sz="2800" dirty="0"/>
              <a:t>Fatalities </a:t>
            </a:r>
            <a:r>
              <a:rPr lang="en-US" sz="2800" u="sng" dirty="0"/>
              <a:t>fall</a:t>
            </a:r>
            <a:r>
              <a:rPr lang="en-US" sz="2800" dirty="0"/>
              <a:t> with globalization</a:t>
            </a:r>
          </a:p>
          <a:p>
            <a:pPr lvl="3"/>
            <a:r>
              <a:rPr lang="en-US" sz="2200" dirty="0"/>
              <a:t>(but probably because globalization is correlated with higher incomes and thus better treatment)</a:t>
            </a:r>
            <a:endParaRPr lang="en-US" sz="2800" dirty="0"/>
          </a:p>
          <a:p>
            <a:pPr lvl="1"/>
            <a:r>
              <a:rPr lang="en-US" sz="2800" dirty="0" err="1"/>
              <a:t>Farzanegan</a:t>
            </a:r>
            <a:r>
              <a:rPr lang="en-US" sz="2800" dirty="0"/>
              <a:t> et al. report similarly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78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33D345-987D-C54E-A3BB-8ACE85A67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374650"/>
            <a:ext cx="8597900" cy="610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156337-7B26-DD49-BCE3-A7FA55810DE5}"/>
              </a:ext>
            </a:extLst>
          </p:cNvPr>
          <p:cNvSpPr txBox="1"/>
          <p:nvPr/>
        </p:nvSpPr>
        <p:spPr>
          <a:xfrm>
            <a:off x="7010400" y="548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(Globalization)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CE6E9-5118-6E40-B2B7-2A8E5A1662F6}"/>
              </a:ext>
            </a:extLst>
          </p:cNvPr>
          <p:cNvSpPr txBox="1"/>
          <p:nvPr/>
        </p:nvSpPr>
        <p:spPr>
          <a:xfrm rot="16200000">
            <a:off x="691633" y="23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Infection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6CF44-8944-014A-9DC7-F48E4E784E00}"/>
              </a:ext>
            </a:extLst>
          </p:cNvPr>
          <p:cNvSpPr txBox="1"/>
          <p:nvPr/>
        </p:nvSpPr>
        <p:spPr>
          <a:xfrm>
            <a:off x="0" y="6083554"/>
            <a:ext cx="4223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Zimmermann et al. (2020)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B6392-97E0-8E41-A40E-D73E3C405666}"/>
              </a:ext>
            </a:extLst>
          </p:cNvPr>
          <p:cNvSpPr/>
          <p:nvPr/>
        </p:nvSpPr>
        <p:spPr>
          <a:xfrm>
            <a:off x="2006276" y="312920"/>
            <a:ext cx="7947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2800" dirty="0"/>
              <a:t>Infection rates rise with globalization</a:t>
            </a:r>
          </a:p>
        </p:txBody>
      </p:sp>
    </p:spTree>
    <p:extLst>
      <p:ext uri="{BB962C8B-B14F-4D97-AF65-F5344CB8AC3E}">
        <p14:creationId xmlns:p14="http://schemas.microsoft.com/office/powerpoint/2010/main" val="141317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56337-7B26-DD49-BCE3-A7FA55810DE5}"/>
              </a:ext>
            </a:extLst>
          </p:cNvPr>
          <p:cNvSpPr txBox="1"/>
          <p:nvPr/>
        </p:nvSpPr>
        <p:spPr>
          <a:xfrm>
            <a:off x="7010400" y="548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(Globalization)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DD7FE-E795-5C43-BF8D-C0DD0055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374650"/>
            <a:ext cx="8597900" cy="610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8CE6E9-5118-6E40-B2B7-2A8E5A1662F6}"/>
              </a:ext>
            </a:extLst>
          </p:cNvPr>
          <p:cNvSpPr txBox="1"/>
          <p:nvPr/>
        </p:nvSpPr>
        <p:spPr>
          <a:xfrm rot="16200000">
            <a:off x="679966" y="23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Transmission Speed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D8553-DDF3-F845-9431-EC44940B8E68}"/>
              </a:ext>
            </a:extLst>
          </p:cNvPr>
          <p:cNvSpPr txBox="1"/>
          <p:nvPr/>
        </p:nvSpPr>
        <p:spPr>
          <a:xfrm>
            <a:off x="6858000" y="548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(Globalization)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A5409-A465-C745-A5E4-1745B759282C}"/>
              </a:ext>
            </a:extLst>
          </p:cNvPr>
          <p:cNvSpPr txBox="1"/>
          <p:nvPr/>
        </p:nvSpPr>
        <p:spPr>
          <a:xfrm>
            <a:off x="0" y="6083554"/>
            <a:ext cx="4223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Zimmermann et al. (2020)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6D845-C435-AC47-816C-11579B2DD7AA}"/>
              </a:ext>
            </a:extLst>
          </p:cNvPr>
          <p:cNvSpPr/>
          <p:nvPr/>
        </p:nvSpPr>
        <p:spPr>
          <a:xfrm>
            <a:off x="2006276" y="312920"/>
            <a:ext cx="7947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Transmission speed rises with globalization</a:t>
            </a:r>
          </a:p>
        </p:txBody>
      </p:sp>
    </p:spTree>
    <p:extLst>
      <p:ext uri="{BB962C8B-B14F-4D97-AF65-F5344CB8AC3E}">
        <p14:creationId xmlns:p14="http://schemas.microsoft.com/office/powerpoint/2010/main" val="3708325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56337-7B26-DD49-BCE3-A7FA55810DE5}"/>
              </a:ext>
            </a:extLst>
          </p:cNvPr>
          <p:cNvSpPr txBox="1"/>
          <p:nvPr/>
        </p:nvSpPr>
        <p:spPr>
          <a:xfrm>
            <a:off x="7010400" y="548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(Globalization)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389B8-9752-B646-9C8D-94743E156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374650"/>
            <a:ext cx="8597900" cy="610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8CE6E9-5118-6E40-B2B7-2A8E5A1662F6}"/>
              </a:ext>
            </a:extLst>
          </p:cNvPr>
          <p:cNvSpPr txBox="1"/>
          <p:nvPr/>
        </p:nvSpPr>
        <p:spPr>
          <a:xfrm rot="16200000">
            <a:off x="679966" y="23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Fatality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C9FB3-34A3-A840-82A0-403D7FB98B7B}"/>
              </a:ext>
            </a:extLst>
          </p:cNvPr>
          <p:cNvSpPr txBox="1"/>
          <p:nvPr/>
        </p:nvSpPr>
        <p:spPr>
          <a:xfrm>
            <a:off x="6858000" y="548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(Globalization)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3A9F5-6E94-AB4B-A4AB-E49244D74FCD}"/>
              </a:ext>
            </a:extLst>
          </p:cNvPr>
          <p:cNvSpPr txBox="1"/>
          <p:nvPr/>
        </p:nvSpPr>
        <p:spPr>
          <a:xfrm>
            <a:off x="0" y="6083554"/>
            <a:ext cx="4223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Zimmermann et al. (2020)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305F1A-1B1A-9045-B4D6-1D7468ED9438}"/>
              </a:ext>
            </a:extLst>
          </p:cNvPr>
          <p:cNvSpPr/>
          <p:nvPr/>
        </p:nvSpPr>
        <p:spPr>
          <a:xfrm>
            <a:off x="2006276" y="312920"/>
            <a:ext cx="7947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Fatalities </a:t>
            </a:r>
            <a:r>
              <a:rPr lang="en-US" sz="2800" u="sng" dirty="0"/>
              <a:t>fall</a:t>
            </a:r>
            <a:r>
              <a:rPr lang="en-US" sz="2800" dirty="0"/>
              <a:t> with globalization</a:t>
            </a:r>
          </a:p>
        </p:txBody>
      </p:sp>
    </p:spTree>
    <p:extLst>
      <p:ext uri="{BB962C8B-B14F-4D97-AF65-F5344CB8AC3E}">
        <p14:creationId xmlns:p14="http://schemas.microsoft.com/office/powerpoint/2010/main" val="1757844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Ca</a:t>
            </a:r>
            <a:r>
              <a:rPr lang="en-US" dirty="0"/>
              <a:t>uses of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Globalization and Spread of Pandemic</a:t>
            </a:r>
          </a:p>
          <a:p>
            <a:pPr lvl="1"/>
            <a:r>
              <a:rPr lang="en-US" sz="2800" dirty="0"/>
              <a:t>Note that globalization is not just trade</a:t>
            </a:r>
          </a:p>
          <a:p>
            <a:pPr lvl="1"/>
            <a:r>
              <a:rPr lang="en-US" sz="2800" dirty="0"/>
              <a:t>It includes</a:t>
            </a:r>
          </a:p>
          <a:p>
            <a:pPr lvl="2"/>
            <a:r>
              <a:rPr lang="en-US" sz="2800" dirty="0"/>
              <a:t>International trade and investment</a:t>
            </a:r>
          </a:p>
          <a:p>
            <a:pPr lvl="2"/>
            <a:r>
              <a:rPr lang="en-US" sz="2800" dirty="0"/>
              <a:t>International tourism</a:t>
            </a:r>
          </a:p>
          <a:p>
            <a:pPr lvl="2"/>
            <a:r>
              <a:rPr lang="en-US" sz="2800" dirty="0"/>
              <a:t>International students</a:t>
            </a:r>
          </a:p>
          <a:p>
            <a:pPr lvl="2"/>
            <a:r>
              <a:rPr lang="en-US" sz="2800" dirty="0"/>
              <a:t>Migration</a:t>
            </a:r>
          </a:p>
          <a:p>
            <a:pPr lvl="2"/>
            <a:r>
              <a:rPr lang="en-US" sz="2800" dirty="0"/>
              <a:t>International transportation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6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74" y="2469497"/>
            <a:ext cx="9867726" cy="1325563"/>
          </a:xfrm>
          <a:ln w="76200">
            <a:solidFill>
              <a:srgbClr val="0C4C88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600" dirty="0"/>
              <a:t>Effects on Economies</a:t>
            </a:r>
          </a:p>
        </p:txBody>
      </p:sp>
    </p:spTree>
    <p:extLst>
      <p:ext uri="{BB962C8B-B14F-4D97-AF65-F5344CB8AC3E}">
        <p14:creationId xmlns:p14="http://schemas.microsoft.com/office/powerpoint/2010/main" val="238401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Economies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Effects of the Pandemic on Economies</a:t>
            </a:r>
          </a:p>
          <a:p>
            <a:pPr lvl="1"/>
            <a:r>
              <a:rPr lang="en-US" sz="3200" dirty="0"/>
              <a:t>Trade plummets</a:t>
            </a:r>
          </a:p>
          <a:p>
            <a:pPr lvl="1"/>
            <a:r>
              <a:rPr lang="en-US" sz="3200" dirty="0"/>
              <a:t>Travel halted</a:t>
            </a:r>
          </a:p>
          <a:p>
            <a:pPr lvl="1"/>
            <a:r>
              <a:rPr lang="en-US" sz="3200" dirty="0"/>
              <a:t>Shipping declines</a:t>
            </a:r>
          </a:p>
          <a:p>
            <a:pPr lvl="1"/>
            <a:r>
              <a:rPr lang="en-US" sz="3200" dirty="0"/>
              <a:t>Supply chains disrupted</a:t>
            </a:r>
          </a:p>
          <a:p>
            <a:pPr lvl="1"/>
            <a:r>
              <a:rPr lang="en-US" sz="3200" dirty="0"/>
              <a:t>GDP (if time)</a:t>
            </a:r>
          </a:p>
          <a:p>
            <a:pPr lvl="1"/>
            <a:r>
              <a:rPr lang="en-US" sz="3200" dirty="0"/>
              <a:t>Unemployment (if time)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1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4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</a:t>
            </a:r>
          </a:p>
          <a:p>
            <a:pPr lvl="1"/>
            <a:r>
              <a:rPr lang="en-US" sz="2800" dirty="0"/>
              <a:t>Pandemic was expected to reduce world trade, and did</a:t>
            </a:r>
          </a:p>
          <a:p>
            <a:pPr lvl="1"/>
            <a:r>
              <a:rPr lang="en-US" sz="2800" dirty="0"/>
              <a:t>US was typical; China, was not</a:t>
            </a:r>
          </a:p>
          <a:p>
            <a:pPr lvl="1"/>
            <a:r>
              <a:rPr lang="en-US" sz="2800" dirty="0"/>
              <a:t>Trade with China was crucial for dealing with pandemic</a:t>
            </a:r>
          </a:p>
          <a:p>
            <a:pPr lvl="1"/>
            <a:r>
              <a:rPr lang="en-US" sz="2800" dirty="0"/>
              <a:t>Trade in many products were affected</a:t>
            </a:r>
          </a:p>
          <a:p>
            <a:pPr lvl="1"/>
            <a:r>
              <a:rPr lang="en-US" sz="2800" dirty="0"/>
              <a:t>Global trade has now recovered</a:t>
            </a:r>
          </a:p>
        </p:txBody>
      </p:sp>
    </p:spTree>
    <p:extLst>
      <p:ext uri="{BB962C8B-B14F-4D97-AF65-F5344CB8AC3E}">
        <p14:creationId xmlns:p14="http://schemas.microsoft.com/office/powerpoint/2010/main" val="1139871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345154"/>
            <a:ext cx="14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  <a:p>
            <a:r>
              <a:rPr lang="en-US" dirty="0"/>
              <a:t>Financial Times,</a:t>
            </a:r>
          </a:p>
          <a:p>
            <a:r>
              <a:rPr lang="en-US" dirty="0"/>
              <a:t>Jan 25,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8AB86-5DFB-594C-A433-FF783D0C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0"/>
            <a:ext cx="953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2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Ov</a:t>
            </a:r>
            <a:r>
              <a:rPr lang="en-US" dirty="0"/>
              <a:t>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Cases</a:t>
            </a:r>
          </a:p>
          <a:p>
            <a:pPr lvl="1"/>
            <a:r>
              <a:rPr lang="en-US" sz="2800" dirty="0"/>
              <a:t>Started in China</a:t>
            </a:r>
          </a:p>
          <a:p>
            <a:pPr lvl="1"/>
            <a:r>
              <a:rPr lang="en-US" sz="2800" dirty="0"/>
              <a:t>Spread to the world in two (or three) waves, so far</a:t>
            </a:r>
          </a:p>
          <a:p>
            <a:pPr lvl="1"/>
            <a:r>
              <a:rPr lang="en-US" sz="2800" dirty="0"/>
              <a:t>Hit the Americas and Europe especially hard</a:t>
            </a:r>
          </a:p>
          <a:p>
            <a:pPr lvl="1"/>
            <a:r>
              <a:rPr lang="en-US" sz="2800" dirty="0"/>
              <a:t>Deaths surged early and then grew more slowly than cases as treatments improved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876003"/>
            <a:ext cx="227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  <a:p>
            <a:r>
              <a:rPr lang="en-US" dirty="0"/>
              <a:t>Oct 6,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3B5D1-13C9-8E46-B0F1-0C0EAA0E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06" y="0"/>
            <a:ext cx="8234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82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304800" y="51816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World Economic Forum</a:t>
            </a:r>
          </a:p>
          <a:p>
            <a:r>
              <a:rPr lang="en-US" dirty="0"/>
              <a:t>Nov 8,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568BF-5C29-CE4B-B15D-1FC3291C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419100"/>
            <a:ext cx="7493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4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74170" y="5799117"/>
            <a:ext cx="160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Wall Street Journal </a:t>
            </a:r>
          </a:p>
          <a:p>
            <a:r>
              <a:rPr lang="en-US" dirty="0"/>
              <a:t>Feb 26,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C5DDC-49C4-7E44-99F0-0E1245D7B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29" y="0"/>
            <a:ext cx="8151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2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245600"/>
            <a:ext cx="227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Bown</a:t>
            </a:r>
            <a:r>
              <a:rPr lang="en-US" dirty="0"/>
              <a:t>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7115FA-A78F-0A4E-8BC5-0E53CF77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200150"/>
            <a:ext cx="101981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95004" y="5829963"/>
            <a:ext cx="1282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8A02A-D435-204B-8D99-4E9E0C899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918" y="252422"/>
            <a:ext cx="8965871" cy="63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5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210876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FRED Apr 7, 2021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B9F32-6860-3246-9184-EB6050404850}"/>
              </a:ext>
            </a:extLst>
          </p:cNvPr>
          <p:cNvSpPr txBox="1"/>
          <p:nvPr/>
        </p:nvSpPr>
        <p:spPr>
          <a:xfrm>
            <a:off x="535576" y="561703"/>
            <a:ext cx="1055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 Exports of Goods and Services, Balance of Payments Basis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96B545-92CA-E94B-98C0-6607F64B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610"/>
            <a:ext cx="12192000" cy="36387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963EE5E-65D4-0147-B279-7305640594E9}"/>
              </a:ext>
            </a:extLst>
          </p:cNvPr>
          <p:cNvSpPr/>
          <p:nvPr/>
        </p:nvSpPr>
        <p:spPr>
          <a:xfrm>
            <a:off x="11415713" y="1628775"/>
            <a:ext cx="776287" cy="20478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B9F32-6860-3246-9184-EB6050404850}"/>
              </a:ext>
            </a:extLst>
          </p:cNvPr>
          <p:cNvSpPr txBox="1"/>
          <p:nvPr/>
        </p:nvSpPr>
        <p:spPr>
          <a:xfrm>
            <a:off x="535576" y="561703"/>
            <a:ext cx="1055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 Imports of Goods and Services, Balance of Payments Basis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D1E29-BC2E-DB4A-BEC2-529EE9971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8698"/>
            <a:ext cx="12192000" cy="368060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963EE5E-65D4-0147-B279-7305640594E9}"/>
              </a:ext>
            </a:extLst>
          </p:cNvPr>
          <p:cNvSpPr/>
          <p:nvPr/>
        </p:nvSpPr>
        <p:spPr>
          <a:xfrm>
            <a:off x="11401425" y="1638299"/>
            <a:ext cx="790575" cy="1719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29831-BF0C-7B4B-A92B-7CD2E87AACEE}"/>
              </a:ext>
            </a:extLst>
          </p:cNvPr>
          <p:cNvSpPr txBox="1"/>
          <p:nvPr/>
        </p:nvSpPr>
        <p:spPr>
          <a:xfrm>
            <a:off x="0" y="6210876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FRED Apr 7, 2021 </a:t>
            </a:r>
          </a:p>
        </p:txBody>
      </p:sp>
    </p:spTree>
    <p:extLst>
      <p:ext uri="{BB962C8B-B14F-4D97-AF65-F5344CB8AC3E}">
        <p14:creationId xmlns:p14="http://schemas.microsoft.com/office/powerpoint/2010/main" val="3967587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</a:t>
            </a:r>
            <a:r>
              <a:rPr lang="en-US" dirty="0"/>
              <a:t> US Trade Partners (Goods, 2018)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13544" y="1325562"/>
            <a:ext cx="5181600" cy="4529579"/>
          </a:xfrm>
        </p:spPr>
        <p:txBody>
          <a:bodyPr anchor="t"/>
          <a:lstStyle/>
          <a:p>
            <a:r>
              <a:rPr lang="en-US" dirty="0"/>
              <a:t>Top 10 US export destinations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4529579"/>
          </a:xfrm>
        </p:spPr>
        <p:txBody>
          <a:bodyPr anchor="t"/>
          <a:lstStyle/>
          <a:p>
            <a:r>
              <a:rPr lang="en-US" dirty="0"/>
              <a:t>Top 10 US import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37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38200" y="2054831"/>
          <a:ext cx="4876800" cy="414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13544" y="1890444"/>
          <a:ext cx="5181600" cy="396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875872" y="1910549"/>
          <a:ext cx="5256944" cy="396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C7A1B2F-85D9-054E-9672-AA812C18DC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396" y="1910550"/>
          <a:ext cx="4904947" cy="4020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CA5E689-C9C1-3D42-B41B-9EF95C166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4280" y="2019324"/>
          <a:ext cx="491744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33176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Travel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FE6555-30F9-014E-B872-60E3B48E860B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65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Travel</a:t>
            </a:r>
          </a:p>
          <a:p>
            <a:pPr lvl="1"/>
            <a:r>
              <a:rPr lang="en-US" sz="2800" dirty="0"/>
              <a:t>Fell drastically and has only partially recovered</a:t>
            </a:r>
          </a:p>
          <a:p>
            <a:pPr lvl="1"/>
            <a:r>
              <a:rPr lang="en-US" sz="2800" dirty="0"/>
              <a:t>Symptoms</a:t>
            </a:r>
          </a:p>
          <a:p>
            <a:pPr lvl="2"/>
            <a:r>
              <a:rPr lang="en-US" sz="2800" dirty="0"/>
              <a:t>Passengers </a:t>
            </a:r>
          </a:p>
          <a:p>
            <a:pPr lvl="2"/>
            <a:r>
              <a:rPr lang="en-US" sz="2800" dirty="0"/>
              <a:t>Airline stock prices</a:t>
            </a:r>
          </a:p>
          <a:p>
            <a:pPr lvl="1"/>
            <a:r>
              <a:rPr lang="en-US" sz="2800" dirty="0"/>
              <a:t>Reasons:  </a:t>
            </a:r>
          </a:p>
          <a:p>
            <a:pPr lvl="2"/>
            <a:r>
              <a:rPr lang="en-US" sz="2800" dirty="0"/>
              <a:t>Travel restrictions and border closures</a:t>
            </a:r>
          </a:p>
          <a:p>
            <a:pPr lvl="2"/>
            <a:r>
              <a:rPr lang="en-US" sz="2800" dirty="0"/>
              <a:t>Delays at border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717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28AAD2-B476-2443-A2F0-98DE3F33C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984250"/>
            <a:ext cx="8940800" cy="488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1E97DC-2FC3-7E43-BF18-7DF70CCBE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71600"/>
            <a:ext cx="25908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1D7BD5-FF6F-504F-97BE-3CF6E8218C50}"/>
              </a:ext>
            </a:extLst>
          </p:cNvPr>
          <p:cNvSpPr txBox="1"/>
          <p:nvPr/>
        </p:nvSpPr>
        <p:spPr>
          <a:xfrm>
            <a:off x="1224381" y="5817337"/>
            <a:ext cx="776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WHO Coronavirus Disease (COVIC-19) Dashboard as of Apr 26,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BFBC0-102A-5841-BCC9-7B695E9EDC9B}"/>
              </a:ext>
            </a:extLst>
          </p:cNvPr>
          <p:cNvSpPr txBox="1"/>
          <p:nvPr/>
        </p:nvSpPr>
        <p:spPr>
          <a:xfrm>
            <a:off x="3657600" y="4572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Cases</a:t>
            </a:r>
          </a:p>
          <a:p>
            <a:pPr algn="ctr"/>
            <a:r>
              <a:rPr lang="en-US" sz="2400" dirty="0"/>
              <a:t>Daily Confirmed Cases</a:t>
            </a:r>
          </a:p>
        </p:txBody>
      </p:sp>
    </p:spTree>
    <p:extLst>
      <p:ext uri="{BB962C8B-B14F-4D97-AF65-F5344CB8AC3E}">
        <p14:creationId xmlns:p14="http://schemas.microsoft.com/office/powerpoint/2010/main" val="730196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187726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B6575-C3A7-7E41-8BC1-3464554A3A85}"/>
              </a:ext>
            </a:extLst>
          </p:cNvPr>
          <p:cNvSpPr txBox="1"/>
          <p:nvPr/>
        </p:nvSpPr>
        <p:spPr>
          <a:xfrm>
            <a:off x="838200" y="35269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Daily number of passengers screened at TSA checkpoints in the United States from March 2019 to December 2020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B8D1A-FA99-8349-AB63-22ECBD5E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143000"/>
            <a:ext cx="8940800" cy="49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6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D9DE32-9746-3440-A82B-A46F5B95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38200"/>
            <a:ext cx="9093200" cy="560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B6575-C3A7-7E41-8BC1-3464554A3A85}"/>
              </a:ext>
            </a:extLst>
          </p:cNvPr>
          <p:cNvSpPr txBox="1"/>
          <p:nvPr/>
        </p:nvSpPr>
        <p:spPr>
          <a:xfrm>
            <a:off x="838200" y="35269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Year-on-year revenue-passenger kilometer (RPK) change on international routes from January to November 2020, by region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5830F-9E5F-C446-A1C6-935A1001FFD7}"/>
              </a:ext>
            </a:extLst>
          </p:cNvPr>
          <p:cNvSpPr txBox="1"/>
          <p:nvPr/>
        </p:nvSpPr>
        <p:spPr>
          <a:xfrm>
            <a:off x="0" y="6187726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</p:spTree>
    <p:extLst>
      <p:ext uri="{BB962C8B-B14F-4D97-AF65-F5344CB8AC3E}">
        <p14:creationId xmlns:p14="http://schemas.microsoft.com/office/powerpoint/2010/main" val="2522954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32B2F-23A1-2849-8397-75F9D21D4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21"/>
            <a:ext cx="12192000" cy="4149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14299" y="6369688"/>
            <a:ext cx="558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flightrader24, April 15, 2021</a:t>
            </a:r>
          </a:p>
        </p:txBody>
      </p:sp>
    </p:spTree>
    <p:extLst>
      <p:ext uri="{BB962C8B-B14F-4D97-AF65-F5344CB8AC3E}">
        <p14:creationId xmlns:p14="http://schemas.microsoft.com/office/powerpoint/2010/main" val="2476790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4C2BE-3B1C-D44A-B044-12631F18A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" y="336550"/>
            <a:ext cx="10502900" cy="618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42FEB-B791-4D4F-9E32-1A523BF4B265}"/>
              </a:ext>
            </a:extLst>
          </p:cNvPr>
          <p:cNvSpPr txBox="1"/>
          <p:nvPr/>
        </p:nvSpPr>
        <p:spPr>
          <a:xfrm>
            <a:off x="0" y="5864506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</p:spTree>
    <p:extLst>
      <p:ext uri="{BB962C8B-B14F-4D97-AF65-F5344CB8AC3E}">
        <p14:creationId xmlns:p14="http://schemas.microsoft.com/office/powerpoint/2010/main" val="606544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069FF-E5FB-9140-8B73-439F4F011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882650"/>
            <a:ext cx="9321800" cy="509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5B9B9-FBA2-2D45-B112-09A85A7482A4}"/>
              </a:ext>
            </a:extLst>
          </p:cNvPr>
          <p:cNvSpPr txBox="1"/>
          <p:nvPr/>
        </p:nvSpPr>
        <p:spPr>
          <a:xfrm>
            <a:off x="3914503" y="352698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Airline Stock Prices</a:t>
            </a:r>
          </a:p>
        </p:txBody>
      </p:sp>
    </p:spTree>
    <p:extLst>
      <p:ext uri="{BB962C8B-B14F-4D97-AF65-F5344CB8AC3E}">
        <p14:creationId xmlns:p14="http://schemas.microsoft.com/office/powerpoint/2010/main" val="3286762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7E3C7-65ED-2142-A4C9-163BA909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8" y="0"/>
            <a:ext cx="1127372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69FEFE-B0EA-1A4A-AF65-5CA9105582D1}"/>
              </a:ext>
            </a:extLst>
          </p:cNvPr>
          <p:cNvSpPr txBox="1"/>
          <p:nvPr/>
        </p:nvSpPr>
        <p:spPr>
          <a:xfrm>
            <a:off x="352696" y="0"/>
            <a:ext cx="97971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 Linotype" panose="02040502050505030304" pitchFamily="18" charset="0"/>
              </a:rPr>
              <a:t>International travel controls during the COVID-19 pandemic, Mar 1, 2020</a:t>
            </a:r>
          </a:p>
        </p:txBody>
      </p:sp>
    </p:spTree>
    <p:extLst>
      <p:ext uri="{BB962C8B-B14F-4D97-AF65-F5344CB8AC3E}">
        <p14:creationId xmlns:p14="http://schemas.microsoft.com/office/powerpoint/2010/main" val="1778015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4B760-5777-5D46-B6C4-AC8E574F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8" y="0"/>
            <a:ext cx="1127372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22640-B97A-C747-9494-343E02E5D3CE}"/>
              </a:ext>
            </a:extLst>
          </p:cNvPr>
          <p:cNvSpPr txBox="1"/>
          <p:nvPr/>
        </p:nvSpPr>
        <p:spPr>
          <a:xfrm>
            <a:off x="352696" y="0"/>
            <a:ext cx="97971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 Linotype" panose="02040502050505030304" pitchFamily="18" charset="0"/>
              </a:rPr>
              <a:t>International travel controls during the COVID-19 pandemic, May 1, 2020</a:t>
            </a:r>
          </a:p>
        </p:txBody>
      </p:sp>
    </p:spTree>
    <p:extLst>
      <p:ext uri="{BB962C8B-B14F-4D97-AF65-F5344CB8AC3E}">
        <p14:creationId xmlns:p14="http://schemas.microsoft.com/office/powerpoint/2010/main" val="483463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3EF05-CAF9-0245-8B4C-9EF32239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1" y="0"/>
            <a:ext cx="1125191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460AE-8041-234D-B948-A39CA22FAE3B}"/>
              </a:ext>
            </a:extLst>
          </p:cNvPr>
          <p:cNvSpPr txBox="1"/>
          <p:nvPr/>
        </p:nvSpPr>
        <p:spPr>
          <a:xfrm>
            <a:off x="352696" y="0"/>
            <a:ext cx="97971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 Linotype" panose="02040502050505030304" pitchFamily="18" charset="0"/>
              </a:rPr>
              <a:t>International travel controls during the COVID-19 pandemic, Oct 1, 2020</a:t>
            </a:r>
          </a:p>
        </p:txBody>
      </p:sp>
    </p:spTree>
    <p:extLst>
      <p:ext uri="{BB962C8B-B14F-4D97-AF65-F5344CB8AC3E}">
        <p14:creationId xmlns:p14="http://schemas.microsoft.com/office/powerpoint/2010/main" val="1254567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851C6-A3C4-6144-AAD8-83254DB55F55}"/>
              </a:ext>
            </a:extLst>
          </p:cNvPr>
          <p:cNvSpPr txBox="1"/>
          <p:nvPr/>
        </p:nvSpPr>
        <p:spPr>
          <a:xfrm>
            <a:off x="352696" y="0"/>
            <a:ext cx="97971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 Linotype" panose="02040502050505030304" pitchFamily="18" charset="0"/>
              </a:rPr>
              <a:t>International travel controls during the COVID-19 pandemic, Apr 15,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24EC9-855C-0845-B13B-15381E3E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957" y="882585"/>
            <a:ext cx="8980714" cy="54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4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Shipping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EAE8DE-1F96-314B-83CA-A23C5727A589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4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B5DEF3-1B0B-164E-95C6-143C6E7C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984250"/>
            <a:ext cx="8940800" cy="488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30B89-62D9-0C47-9B98-38EFDF9BE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71600"/>
            <a:ext cx="2590800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BB7185-F1C6-8D4E-B0F2-ACEA2E934036}"/>
              </a:ext>
            </a:extLst>
          </p:cNvPr>
          <p:cNvSpPr txBox="1"/>
          <p:nvPr/>
        </p:nvSpPr>
        <p:spPr>
          <a:xfrm>
            <a:off x="3657600" y="4572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Deaths</a:t>
            </a:r>
          </a:p>
          <a:p>
            <a:pPr algn="ctr"/>
            <a:r>
              <a:rPr lang="en-US" sz="2400" dirty="0"/>
              <a:t>Daily Deaths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5ABF0-1456-914D-A17F-51C8CB19FB39}"/>
              </a:ext>
            </a:extLst>
          </p:cNvPr>
          <p:cNvSpPr txBox="1"/>
          <p:nvPr/>
        </p:nvSpPr>
        <p:spPr>
          <a:xfrm>
            <a:off x="1224381" y="5817337"/>
            <a:ext cx="776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WHO Coronavirus Disease (COVIC-19) Dashboard as of Apr 26, 2021</a:t>
            </a:r>
          </a:p>
        </p:txBody>
      </p:sp>
    </p:spTree>
    <p:extLst>
      <p:ext uri="{BB962C8B-B14F-4D97-AF65-F5344CB8AC3E}">
        <p14:creationId xmlns:p14="http://schemas.microsoft.com/office/powerpoint/2010/main" val="3474532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Shipping by Sea</a:t>
            </a:r>
          </a:p>
          <a:p>
            <a:pPr lvl="1"/>
            <a:r>
              <a:rPr lang="en-US" sz="3200" dirty="0"/>
              <a:t>Drop in trade reduced demand at first</a:t>
            </a:r>
          </a:p>
          <a:p>
            <a:pPr lvl="2"/>
            <a:r>
              <a:rPr lang="en-US" sz="3200" dirty="0"/>
              <a:t>Then increased demand for restocking</a:t>
            </a:r>
          </a:p>
          <a:p>
            <a:pPr lvl="1"/>
            <a:r>
              <a:rPr lang="en-US" sz="3200" dirty="0"/>
              <a:t>Pandemic added restrictions</a:t>
            </a:r>
          </a:p>
          <a:p>
            <a:pPr lvl="2"/>
            <a:r>
              <a:rPr lang="en-US" sz="3200" dirty="0"/>
              <a:t>At ports</a:t>
            </a:r>
          </a:p>
          <a:p>
            <a:pPr lvl="2"/>
            <a:r>
              <a:rPr lang="en-US" sz="3200" dirty="0"/>
              <a:t>For crews</a:t>
            </a:r>
          </a:p>
          <a:p>
            <a:pPr lvl="1"/>
            <a:r>
              <a:rPr lang="en-US" sz="3200" dirty="0"/>
              <a:t>Shipping rates rose</a:t>
            </a:r>
          </a:p>
        </p:txBody>
      </p:sp>
    </p:spTree>
    <p:extLst>
      <p:ext uri="{BB962C8B-B14F-4D97-AF65-F5344CB8AC3E}">
        <p14:creationId xmlns:p14="http://schemas.microsoft.com/office/powerpoint/2010/main" val="350642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Sh</a:t>
            </a:r>
            <a:r>
              <a:rPr lang="en-US" dirty="0"/>
              <a:t>ipping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Headlines on Shipping</a:t>
            </a:r>
          </a:p>
          <a:p>
            <a:pPr lvl="1"/>
            <a:r>
              <a:rPr lang="en-US" dirty="0"/>
              <a:t>2021</a:t>
            </a:r>
          </a:p>
          <a:p>
            <a:pPr lvl="2"/>
            <a:r>
              <a:rPr lang="en-US" dirty="0"/>
              <a:t>Apr 8 WSJ: China’s </a:t>
            </a:r>
            <a:r>
              <a:rPr lang="en-US" dirty="0" err="1"/>
              <a:t>Cosco</a:t>
            </a:r>
            <a:r>
              <a:rPr lang="en-US" dirty="0"/>
              <a:t> Shipping Expects Profit Surge as Industry Flourishes</a:t>
            </a:r>
          </a:p>
          <a:p>
            <a:pPr lvl="2"/>
            <a:r>
              <a:rPr lang="en-US" dirty="0"/>
              <a:t>Mar 7 NYT: Chaos Strikes Global Shipping</a:t>
            </a:r>
          </a:p>
          <a:p>
            <a:pPr lvl="2"/>
            <a:r>
              <a:rPr lang="en-US" dirty="0"/>
              <a:t>Feb 28 FT: China’s exporters hit by global shortage of shipping containers</a:t>
            </a:r>
          </a:p>
          <a:p>
            <a:pPr lvl="2"/>
            <a:r>
              <a:rPr lang="en-US" dirty="0"/>
              <a:t>Jan 4 WSJ:  Covid-19 Shipping Problems Squeeze China’s Exporters</a:t>
            </a:r>
          </a:p>
          <a:p>
            <a:pPr lvl="1"/>
            <a:r>
              <a:rPr lang="en-US" dirty="0"/>
              <a:t>2020:</a:t>
            </a:r>
          </a:p>
          <a:p>
            <a:pPr lvl="2"/>
            <a:r>
              <a:rPr lang="en-US" dirty="0"/>
              <a:t>Dec 10 FT:  Pandemic triggers ‘perfect storm’ for global shipping supply chains</a:t>
            </a:r>
          </a:p>
          <a:p>
            <a:pPr lvl="2"/>
            <a:r>
              <a:rPr lang="en-US" dirty="0"/>
              <a:t>Nov 1 FT:  An SOS for the stranded seafarers who ship global trade</a:t>
            </a:r>
          </a:p>
          <a:p>
            <a:pPr lvl="2"/>
            <a:r>
              <a:rPr lang="en-US" dirty="0"/>
              <a:t>Oct 10 Economist:  How covid-19 put wind in shipping companies’ sails</a:t>
            </a:r>
          </a:p>
          <a:p>
            <a:pPr lvl="2"/>
            <a:r>
              <a:rPr lang="en-US" dirty="0"/>
              <a:t>Sep 14 NYT: Trapped by Pandemic, Ships’ Crews Fight Exhaustion and Despair</a:t>
            </a:r>
          </a:p>
          <a:p>
            <a:pPr lvl="2"/>
            <a:r>
              <a:rPr lang="en-US" dirty="0"/>
              <a:t>Jun 7 FT: Shipping industry warns of trade logjam as crews remain stranded</a:t>
            </a:r>
          </a:p>
          <a:p>
            <a:pPr lvl="2"/>
            <a:r>
              <a:rPr lang="en-US" dirty="0"/>
              <a:t>Mar 6 WSJ: Coronavirus Snarls Trans-Pacific Shipping and Ripples Through U.S. Business</a:t>
            </a:r>
          </a:p>
          <a:p>
            <a:pPr lvl="2"/>
            <a:r>
              <a:rPr lang="en-US" dirty="0"/>
              <a:t>Feb 28 NYT: Virus Disrupts China’s Shipping, and World Ports Feel the Impact"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C71D79-81B4-CD48-A9DE-247AF32FED7D}"/>
              </a:ext>
            </a:extLst>
          </p:cNvPr>
          <p:cNvSpPr/>
          <p:nvPr/>
        </p:nvSpPr>
        <p:spPr>
          <a:xfrm>
            <a:off x="2206605" y="2052880"/>
            <a:ext cx="5594370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6AF4BF-E8A8-C64A-B537-96210B23294C}"/>
              </a:ext>
            </a:extLst>
          </p:cNvPr>
          <p:cNvSpPr/>
          <p:nvPr/>
        </p:nvSpPr>
        <p:spPr>
          <a:xfrm>
            <a:off x="1895655" y="5229225"/>
            <a:ext cx="8648520" cy="642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E924A7-47C9-A649-A402-A5C8FC349CB0}"/>
              </a:ext>
            </a:extLst>
          </p:cNvPr>
          <p:cNvSpPr/>
          <p:nvPr/>
        </p:nvSpPr>
        <p:spPr>
          <a:xfrm>
            <a:off x="1887517" y="4362693"/>
            <a:ext cx="8613796" cy="295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1D2468-BD3E-6948-97E9-4514967B25BB}"/>
              </a:ext>
            </a:extLst>
          </p:cNvPr>
          <p:cNvSpPr/>
          <p:nvPr/>
        </p:nvSpPr>
        <p:spPr>
          <a:xfrm>
            <a:off x="2173266" y="1590918"/>
            <a:ext cx="6913583" cy="3819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F71E5-7D97-994E-9550-6D9502B6D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68" y="0"/>
            <a:ext cx="98242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FD30AA-CBEA-434A-BA57-FF8621E0A357}"/>
              </a:ext>
            </a:extLst>
          </p:cNvPr>
          <p:cNvSpPr txBox="1"/>
          <p:nvPr/>
        </p:nvSpPr>
        <p:spPr>
          <a:xfrm>
            <a:off x="0" y="5795058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</p:spTree>
    <p:extLst>
      <p:ext uri="{BB962C8B-B14F-4D97-AF65-F5344CB8AC3E}">
        <p14:creationId xmlns:p14="http://schemas.microsoft.com/office/powerpoint/2010/main" val="505142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068156"/>
            <a:ext cx="1136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Telford &amp; </a:t>
            </a:r>
            <a:r>
              <a:rPr lang="en-US" dirty="0" err="1"/>
              <a:t>Bogage</a:t>
            </a:r>
            <a:r>
              <a:rPr lang="en-US" dirty="0"/>
              <a:t>, Apr 9,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177BF-7EC8-EB43-A4FB-C037E15B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83" y="0"/>
            <a:ext cx="10281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89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Shipping by Air</a:t>
            </a:r>
          </a:p>
          <a:p>
            <a:pPr lvl="1"/>
            <a:r>
              <a:rPr lang="en-US" sz="3200" dirty="0"/>
              <a:t>This too was hurt, as fewer passenger flights also carried less cargo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8724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539432" y="6488668"/>
            <a:ext cx="403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20312-2B4A-0446-96A0-ED1E9F050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806450"/>
            <a:ext cx="11531600" cy="5245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D17DB3-AE18-6447-8BA4-7C00A2A85388}"/>
              </a:ext>
            </a:extLst>
          </p:cNvPr>
          <p:cNvSpPr/>
          <p:nvPr/>
        </p:nvSpPr>
        <p:spPr>
          <a:xfrm>
            <a:off x="1053297" y="1944548"/>
            <a:ext cx="1273214" cy="38196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628302"/>
            <a:ext cx="905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730B8-B1C7-F147-B699-EE3958058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04" y="486136"/>
            <a:ext cx="10543592" cy="63718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51D943-65DF-2342-8484-476498F8928B}"/>
              </a:ext>
            </a:extLst>
          </p:cNvPr>
          <p:cNvSpPr/>
          <p:nvPr/>
        </p:nvSpPr>
        <p:spPr>
          <a:xfrm>
            <a:off x="3914172" y="823733"/>
            <a:ext cx="7417443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688189-589D-E148-B627-A9E8271A938F}"/>
              </a:ext>
            </a:extLst>
          </p:cNvPr>
          <p:cNvSpPr/>
          <p:nvPr/>
        </p:nvSpPr>
        <p:spPr>
          <a:xfrm>
            <a:off x="1759352" y="4481332"/>
            <a:ext cx="2361236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Supply Chains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D088E2-D926-9D4E-8F91-B111CA810D1E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86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  <a:p>
            <a:pPr lvl="1"/>
            <a:r>
              <a:rPr lang="en-US" sz="3200" dirty="0"/>
              <a:t>These are vulnerable to the shocks of the pandemic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Ov</a:t>
            </a:r>
            <a:r>
              <a:rPr lang="en-US" dirty="0"/>
              <a:t>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Policy Responses</a:t>
            </a:r>
          </a:p>
          <a:p>
            <a:pPr lvl="1"/>
            <a:r>
              <a:rPr lang="en-US" sz="3200" dirty="0"/>
              <a:t>Included both </a:t>
            </a:r>
          </a:p>
          <a:p>
            <a:pPr lvl="2"/>
            <a:r>
              <a:rPr lang="en-US" sz="3200" dirty="0"/>
              <a:t>Import facilitation, and </a:t>
            </a:r>
          </a:p>
          <a:p>
            <a:pPr lvl="2"/>
            <a:r>
              <a:rPr lang="en-US" sz="3200" dirty="0"/>
              <a:t>Export restriction</a:t>
            </a:r>
          </a:p>
          <a:p>
            <a:pPr lvl="1"/>
            <a:r>
              <a:rPr lang="en-US" sz="3200" dirty="0"/>
              <a:t>Both highest for medical and high for food</a:t>
            </a:r>
          </a:p>
          <a:p>
            <a:pPr lvl="1"/>
            <a:r>
              <a:rPr lang="en-US" sz="3200" dirty="0"/>
              <a:t>Facilitation was somewhat more common than restriction</a:t>
            </a:r>
          </a:p>
          <a:p>
            <a:pPr lvl="1"/>
            <a:r>
              <a:rPr lang="en-US" sz="3200" dirty="0"/>
              <a:t>Both began before cases surged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7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4" y="5760226"/>
            <a:ext cx="57989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</a:t>
            </a:r>
          </a:p>
        </p:txBody>
      </p:sp>
    </p:spTree>
    <p:extLst>
      <p:ext uri="{BB962C8B-B14F-4D97-AF65-F5344CB8AC3E}">
        <p14:creationId xmlns:p14="http://schemas.microsoft.com/office/powerpoint/2010/main" val="3404747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C1E4B-D761-254E-9279-6A7585AC79B7}"/>
              </a:ext>
            </a:extLst>
          </p:cNvPr>
          <p:cNvSpPr txBox="1"/>
          <p:nvPr/>
        </p:nvSpPr>
        <p:spPr>
          <a:xfrm>
            <a:off x="2196655" y="6488668"/>
            <a:ext cx="486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Economist </a:t>
            </a:r>
            <a:r>
              <a:rPr lang="en-US" dirty="0"/>
              <a:t>Feb 15,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322F1-F3FC-474E-8FC3-CC4B47558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69" y="1473200"/>
            <a:ext cx="4025900" cy="391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90C28-C4DF-924C-B002-4C7CA2669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226" y="1567218"/>
            <a:ext cx="4025900" cy="3932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EEAFF6-30E7-5648-B426-D19DDB126DD0}"/>
              </a:ext>
            </a:extLst>
          </p:cNvPr>
          <p:cNvSpPr txBox="1"/>
          <p:nvPr/>
        </p:nvSpPr>
        <p:spPr>
          <a:xfrm>
            <a:off x="532261" y="450376"/>
            <a:ext cx="61141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/>
              <a:t>The new coronavirus could have a lasting impact on global supply chains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ADE3C-D333-D041-980B-752B1A9A25DC}"/>
              </a:ext>
            </a:extLst>
          </p:cNvPr>
          <p:cNvSpPr txBox="1"/>
          <p:nvPr/>
        </p:nvSpPr>
        <p:spPr>
          <a:xfrm>
            <a:off x="609600" y="5410200"/>
            <a:ext cx="9067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2800" dirty="0"/>
              <a:t>What sectors are most vulnerable?  </a:t>
            </a:r>
          </a:p>
          <a:p>
            <a:pPr fontAlgn="base"/>
            <a:r>
              <a:rPr lang="en-US" sz="2800" dirty="0"/>
              <a:t>Those with small inventories and few alternative sources.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35A3C-EDF5-A540-A6A3-1266D605A6D5}"/>
              </a:ext>
            </a:extLst>
          </p:cNvPr>
          <p:cNvSpPr txBox="1"/>
          <p:nvPr/>
        </p:nvSpPr>
        <p:spPr>
          <a:xfrm>
            <a:off x="400050" y="2100263"/>
            <a:ext cx="101441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2021 Chip Shortage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891CB1-B1AB-1B49-82D9-57F6DF54B4FC}"/>
              </a:ext>
            </a:extLst>
          </p:cNvPr>
          <p:cNvCxnSpPr>
            <a:cxnSpLocks/>
          </p:cNvCxnSpPr>
          <p:nvPr/>
        </p:nvCxnSpPr>
        <p:spPr>
          <a:xfrm>
            <a:off x="1426234" y="2570672"/>
            <a:ext cx="1880558" cy="15067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3E75B1-89DF-2745-8C6B-E78E5309A00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414463" y="2561928"/>
            <a:ext cx="3105779" cy="1222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6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Headlines on supply chains:</a:t>
            </a:r>
          </a:p>
          <a:p>
            <a:pPr lvl="1"/>
            <a:r>
              <a:rPr lang="en-US" dirty="0"/>
              <a:t>2021:</a:t>
            </a:r>
          </a:p>
          <a:p>
            <a:pPr lvl="2"/>
            <a:r>
              <a:rPr lang="en-US" dirty="0"/>
              <a:t>Mar 24 FT:  Pandemic reveals weak links in global supply chain</a:t>
            </a:r>
          </a:p>
          <a:p>
            <a:pPr lvl="2"/>
            <a:r>
              <a:rPr lang="en-US" dirty="0"/>
              <a:t>Mar 22 FT:  Unvaccinated sailors risk deepening global supply chain crisis</a:t>
            </a:r>
          </a:p>
          <a:p>
            <a:pPr lvl="2"/>
            <a:r>
              <a:rPr lang="en-US" dirty="0"/>
              <a:t>Feb 24:  WP:  Biden to order sweeping review of U.S. supply chain weak spots</a:t>
            </a:r>
          </a:p>
          <a:p>
            <a:pPr lvl="1"/>
            <a:r>
              <a:rPr lang="en-US" dirty="0"/>
              <a:t>2020:</a:t>
            </a:r>
          </a:p>
          <a:p>
            <a:pPr lvl="2"/>
            <a:r>
              <a:rPr lang="en-US" dirty="0"/>
              <a:t>Dec 19 </a:t>
            </a:r>
            <a:r>
              <a:rPr lang="en-US" i="1" dirty="0"/>
              <a:t>Economist</a:t>
            </a:r>
            <a:r>
              <a:rPr lang="en-US" dirty="0"/>
              <a:t>:  Is a wave of supply-chain reshoring around the corner?</a:t>
            </a:r>
          </a:p>
          <a:p>
            <a:pPr lvl="2"/>
            <a:r>
              <a:rPr lang="en-US" dirty="0"/>
              <a:t>Dec 10 FT:  Pandemic triggers ‘perfect storm’ for global shipping supply chains </a:t>
            </a:r>
          </a:p>
          <a:p>
            <a:pPr lvl="2"/>
            <a:r>
              <a:rPr lang="en-US" dirty="0"/>
              <a:t>Sep 9 FT:  Stranded crews pose a risk to supply chains </a:t>
            </a:r>
          </a:p>
          <a:p>
            <a:pPr lvl="2"/>
            <a:r>
              <a:rPr lang="en-US" dirty="0"/>
              <a:t>Aug 23 “Pandemic shows US must make vital products at home” (Kevin McCarthy [House Minority Leader]</a:t>
            </a:r>
          </a:p>
          <a:p>
            <a:pPr lvl="2"/>
            <a:r>
              <a:rPr lang="en-US" dirty="0"/>
              <a:t>Aug 8 FT:  Covid-19 and other risks mean quarter of products could be sourced from new countries in 5 years</a:t>
            </a:r>
          </a:p>
          <a:p>
            <a:pPr lvl="2"/>
            <a:r>
              <a:rPr lang="en-US" dirty="0"/>
              <a:t>May 26 WSJ:  Steep Drop in Trade Flows Shows Pitfalls of Cross-Border Supply Chains </a:t>
            </a:r>
          </a:p>
          <a:p>
            <a:pPr lvl="2"/>
            <a:r>
              <a:rPr lang="en-US" dirty="0"/>
              <a:t>May 11 FT:  Covid-19 crisis has laid bare weaknesses in supply chains 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D98B12-C6F1-8C4B-83FB-5590A7375663}"/>
              </a:ext>
            </a:extLst>
          </p:cNvPr>
          <p:cNvSpPr/>
          <p:nvPr/>
        </p:nvSpPr>
        <p:spPr>
          <a:xfrm>
            <a:off x="1879077" y="4257675"/>
            <a:ext cx="9007998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59E33F-88C7-D845-818A-874BEDFC7D2F}"/>
              </a:ext>
            </a:extLst>
          </p:cNvPr>
          <p:cNvSpPr/>
          <p:nvPr/>
        </p:nvSpPr>
        <p:spPr>
          <a:xfrm>
            <a:off x="1952443" y="1574278"/>
            <a:ext cx="7905932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AD90D2-8353-0E42-BF07-4B5C31CDF32A}"/>
              </a:ext>
            </a:extLst>
          </p:cNvPr>
          <p:cNvSpPr/>
          <p:nvPr/>
        </p:nvSpPr>
        <p:spPr>
          <a:xfrm>
            <a:off x="1933936" y="5650857"/>
            <a:ext cx="8378142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512DF6-964E-364B-B962-95D62D1CE203}"/>
              </a:ext>
            </a:extLst>
          </p:cNvPr>
          <p:cNvSpPr/>
          <p:nvPr/>
        </p:nvSpPr>
        <p:spPr>
          <a:xfrm>
            <a:off x="1947680" y="2314574"/>
            <a:ext cx="8410758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Other Supply Chain Vulnerabilities</a:t>
            </a:r>
          </a:p>
          <a:p>
            <a:pPr lvl="1"/>
            <a:r>
              <a:rPr lang="en-US" sz="3600" dirty="0"/>
              <a:t>Brexit</a:t>
            </a:r>
          </a:p>
          <a:p>
            <a:pPr lvl="1"/>
            <a:r>
              <a:rPr lang="en-US" sz="3600" dirty="0"/>
              <a:t>Texas storm and freeze</a:t>
            </a:r>
          </a:p>
          <a:p>
            <a:pPr lvl="1"/>
            <a:r>
              <a:rPr lang="en-US" sz="3600" dirty="0"/>
              <a:t>Suez blockage</a:t>
            </a:r>
          </a:p>
          <a:p>
            <a:pPr lvl="1"/>
            <a:r>
              <a:rPr lang="en-US" sz="3600" dirty="0"/>
              <a:t>Ban on imports from </a:t>
            </a:r>
            <a:r>
              <a:rPr lang="en-US" sz="3200" dirty="0"/>
              <a:t>Xinjiang, China</a:t>
            </a:r>
          </a:p>
          <a:p>
            <a:pPr lvl="1"/>
            <a:r>
              <a:rPr lang="en-US" sz="3200" dirty="0"/>
              <a:t>Chip shortage</a:t>
            </a:r>
          </a:p>
        </p:txBody>
      </p:sp>
    </p:spTree>
    <p:extLst>
      <p:ext uri="{BB962C8B-B14F-4D97-AF65-F5344CB8AC3E}">
        <p14:creationId xmlns:p14="http://schemas.microsoft.com/office/powerpoint/2010/main" val="11382363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200" dirty="0"/>
              <a:t>Effects on Other Aspects of Economies </a:t>
            </a:r>
          </a:p>
          <a:p>
            <a:pPr marL="914400" lvl="2" indent="0">
              <a:buNone/>
            </a:pPr>
            <a:r>
              <a:rPr lang="en-US" sz="2800" dirty="0"/>
              <a:t>(if time)</a:t>
            </a:r>
          </a:p>
          <a:p>
            <a:pPr lvl="1"/>
            <a:r>
              <a:rPr lang="en-US" sz="2800" dirty="0"/>
              <a:t>GDP</a:t>
            </a:r>
          </a:p>
          <a:p>
            <a:pPr lvl="1"/>
            <a:r>
              <a:rPr lang="en-US" sz="2800" dirty="0"/>
              <a:t>Unemployment</a:t>
            </a:r>
          </a:p>
        </p:txBody>
      </p:sp>
      <p:sp>
        <p:nvSpPr>
          <p:cNvPr id="6" name="Folded Corner 5">
            <a:hlinkClick r:id="rId2" action="ppaction://hlinksldjump"/>
            <a:extLst>
              <a:ext uri="{FF2B5EF4-FFF2-40B4-BE49-F238E27FC236}">
                <a16:creationId xmlns:a16="http://schemas.microsoft.com/office/drawing/2014/main" id="{BB3A28E6-C76A-8D4E-8C57-BDC1BF80481C}"/>
              </a:ext>
            </a:extLst>
          </p:cNvPr>
          <p:cNvSpPr/>
          <p:nvPr/>
        </p:nvSpPr>
        <p:spPr>
          <a:xfrm>
            <a:off x="11045825" y="562133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8C7A61-31BF-5E40-B16A-A42BA5973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3538"/>
            <a:ext cx="10287000" cy="595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BDA27-2EA9-7B43-8CDE-41B51F10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" y="6038850"/>
            <a:ext cx="10287000" cy="64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E96F4F-A7A3-1A4A-B2A7-8BC8DBAB2FCA}"/>
              </a:ext>
            </a:extLst>
          </p:cNvPr>
          <p:cNvSpPr/>
          <p:nvPr/>
        </p:nvSpPr>
        <p:spPr>
          <a:xfrm>
            <a:off x="1295400" y="5867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933084"/>
            <a:ext cx="163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et 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B794A-8B2D-6549-A974-57886A7ED6BE}"/>
              </a:ext>
            </a:extLst>
          </p:cNvPr>
          <p:cNvSpPr txBox="1"/>
          <p:nvPr/>
        </p:nvSpPr>
        <p:spPr>
          <a:xfrm>
            <a:off x="8021256" y="1632030"/>
            <a:ext cx="142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A4B926-89A9-8C42-9F43-D322F648F989}"/>
              </a:ext>
            </a:extLst>
          </p:cNvPr>
          <p:cNvSpPr txBox="1"/>
          <p:nvPr/>
        </p:nvSpPr>
        <p:spPr>
          <a:xfrm>
            <a:off x="8775540" y="3786849"/>
            <a:ext cx="142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0668168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GDP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DF3EB0-2AA1-9E4B-9B07-282136ADD5EF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820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GDP</a:t>
            </a:r>
          </a:p>
          <a:p>
            <a:pPr lvl="1"/>
            <a:r>
              <a:rPr lang="en-US" sz="3200" dirty="0"/>
              <a:t>World GDP was expected to decline, and did</a:t>
            </a:r>
          </a:p>
          <a:p>
            <a:pPr lvl="2"/>
            <a:r>
              <a:rPr lang="en-US" sz="3200" dirty="0"/>
              <a:t>More than in the 2009 recession</a:t>
            </a:r>
          </a:p>
          <a:p>
            <a:pPr lvl="2"/>
            <a:r>
              <a:rPr lang="en-US" sz="3200" dirty="0"/>
              <a:t>Although it then rose, it never reached its previous trend, so the loss is ongoing</a:t>
            </a:r>
          </a:p>
          <a:p>
            <a:pPr lvl="2"/>
            <a:r>
              <a:rPr lang="en-US" sz="3200" dirty="0"/>
              <a:t>Drop was worst across much of manufacturing</a:t>
            </a:r>
          </a:p>
          <a:p>
            <a:pPr lvl="1"/>
            <a:r>
              <a:rPr lang="en-US" sz="3200" dirty="0"/>
              <a:t>Fall in income caused fall in migrant remittances</a:t>
            </a:r>
          </a:p>
        </p:txBody>
      </p:sp>
    </p:spTree>
    <p:extLst>
      <p:ext uri="{BB962C8B-B14F-4D97-AF65-F5344CB8AC3E}">
        <p14:creationId xmlns:p14="http://schemas.microsoft.com/office/powerpoint/2010/main" val="1800325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C1E4B-D761-254E-9279-6A7585AC79B7}"/>
              </a:ext>
            </a:extLst>
          </p:cNvPr>
          <p:cNvSpPr txBox="1"/>
          <p:nvPr/>
        </p:nvSpPr>
        <p:spPr>
          <a:xfrm>
            <a:off x="0" y="6176152"/>
            <a:ext cx="349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IMF June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B0A902-DDCE-1842-BE95-572A98B75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733" y="0"/>
            <a:ext cx="5448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C1E4B-D761-254E-9279-6A7585AC79B7}"/>
              </a:ext>
            </a:extLst>
          </p:cNvPr>
          <p:cNvSpPr txBox="1"/>
          <p:nvPr/>
        </p:nvSpPr>
        <p:spPr>
          <a:xfrm>
            <a:off x="0" y="6176152"/>
            <a:ext cx="349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IMF Jan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AF714-82A4-4E4E-BE60-C4D94373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605" y="271168"/>
            <a:ext cx="4548250" cy="62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25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222450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IMF, Jan 12,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43D73B-6900-F142-8E9C-601BA237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990600"/>
            <a:ext cx="11417300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89DF71-63FC-6B4B-B515-026714AA9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038600"/>
            <a:ext cx="4660900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581B1-6368-4D41-8A88-F3BBE97CCC2E}"/>
              </a:ext>
            </a:extLst>
          </p:cNvPr>
          <p:cNvSpPr txBox="1"/>
          <p:nvPr/>
        </p:nvSpPr>
        <p:spPr>
          <a:xfrm>
            <a:off x="9906000" y="609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  <a:p>
            <a:pPr algn="ctr"/>
            <a:r>
              <a:rPr lang="en-US" dirty="0"/>
              <a:t>forecast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5A6B0-9244-FD49-BA85-67AE3786E95B}"/>
              </a:ext>
            </a:extLst>
          </p:cNvPr>
          <p:cNvSpPr txBox="1"/>
          <p:nvPr/>
        </p:nvSpPr>
        <p:spPr>
          <a:xfrm>
            <a:off x="304800" y="228600"/>
            <a:ext cx="99105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Historical and projected change in world real GDP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8520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222450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Economist Jan 9,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A6E3E-8351-694C-A385-45A2F243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850900"/>
            <a:ext cx="4902200" cy="515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987DF-BE50-AB40-A18D-803D7A5F83B5}"/>
              </a:ext>
            </a:extLst>
          </p:cNvPr>
          <p:cNvSpPr txBox="1"/>
          <p:nvPr/>
        </p:nvSpPr>
        <p:spPr>
          <a:xfrm>
            <a:off x="457200" y="9144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GDP shortfall due to </a:t>
            </a:r>
            <a:r>
              <a:rPr lang="en-US" dirty="0" err="1"/>
              <a:t>covid</a:t>
            </a:r>
            <a:r>
              <a:rPr lang="en-US" dirty="0"/>
              <a:t>:</a:t>
            </a:r>
          </a:p>
          <a:p>
            <a:r>
              <a:rPr lang="en-US" dirty="0"/>
              <a:t>2020:  6.6% or $5.6 </a:t>
            </a:r>
            <a:r>
              <a:rPr lang="en-US" dirty="0" err="1"/>
              <a:t>trn</a:t>
            </a:r>
            <a:endParaRPr lang="en-US" dirty="0"/>
          </a:p>
          <a:p>
            <a:r>
              <a:rPr lang="en-US" dirty="0"/>
              <a:t>2021+: less but continuing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5C93BF-0423-7340-8315-8BC27A3082B4}"/>
              </a:ext>
            </a:extLst>
          </p:cNvPr>
          <p:cNvSpPr txBox="1"/>
          <p:nvPr/>
        </p:nvSpPr>
        <p:spPr>
          <a:xfrm>
            <a:off x="457200" y="33528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Also:  GDP includes production </a:t>
            </a:r>
            <a:r>
              <a:rPr lang="en-US" u="sng" dirty="0"/>
              <a:t>for</a:t>
            </a:r>
            <a:r>
              <a:rPr lang="en-US" dirty="0"/>
              <a:t> </a:t>
            </a:r>
            <a:r>
              <a:rPr lang="en-US" dirty="0" err="1"/>
              <a:t>covid</a:t>
            </a:r>
            <a:r>
              <a:rPr lang="en-US" dirty="0"/>
              <a:t> that would have been for other valued things.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CFCEF9E-36A9-B345-BE68-CC0BCC76F8A7}"/>
              </a:ext>
            </a:extLst>
          </p:cNvPr>
          <p:cNvSpPr/>
          <p:nvPr/>
        </p:nvSpPr>
        <p:spPr>
          <a:xfrm>
            <a:off x="5943600" y="3733800"/>
            <a:ext cx="228600" cy="762000"/>
          </a:xfrm>
          <a:prstGeom prst="rightBrace">
            <a:avLst>
              <a:gd name="adj1" fmla="val 43533"/>
              <a:gd name="adj2" fmla="val 2552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6A7DB-4A25-8945-B169-FFD140798773}"/>
              </a:ext>
            </a:extLst>
          </p:cNvPr>
          <p:cNvSpPr txBox="1"/>
          <p:nvPr/>
        </p:nvSpPr>
        <p:spPr>
          <a:xfrm>
            <a:off x="6172200" y="3733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$5.6trn</a:t>
            </a:r>
          </a:p>
        </p:txBody>
      </p:sp>
    </p:spTree>
    <p:extLst>
      <p:ext uri="{BB962C8B-B14F-4D97-AF65-F5344CB8AC3E}">
        <p14:creationId xmlns:p14="http://schemas.microsoft.com/office/powerpoint/2010/main" val="1894069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52508-F032-0147-BCAD-796806552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1257300"/>
            <a:ext cx="4902200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FCC57-37BB-F94E-B681-D88A09B336E9}"/>
              </a:ext>
            </a:extLst>
          </p:cNvPr>
          <p:cNvSpPr txBox="1"/>
          <p:nvPr/>
        </p:nvSpPr>
        <p:spPr>
          <a:xfrm>
            <a:off x="0" y="6222450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Economist Jan 9, 2021</a:t>
            </a:r>
          </a:p>
        </p:txBody>
      </p:sp>
    </p:spTree>
    <p:extLst>
      <p:ext uri="{BB962C8B-B14F-4D97-AF65-F5344CB8AC3E}">
        <p14:creationId xmlns:p14="http://schemas.microsoft.com/office/powerpoint/2010/main" val="3987317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7D942-D837-6F4E-B709-EEA5B40F0674}"/>
              </a:ext>
            </a:extLst>
          </p:cNvPr>
          <p:cNvSpPr txBox="1"/>
          <p:nvPr/>
        </p:nvSpPr>
        <p:spPr>
          <a:xfrm>
            <a:off x="-21956" y="6324600"/>
            <a:ext cx="93183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FRED Updated Jan 13, 2021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46FB5-3528-DD45-ACB1-C299CC70E401}"/>
              </a:ext>
            </a:extLst>
          </p:cNvPr>
          <p:cNvSpPr txBox="1"/>
          <p:nvPr/>
        </p:nvSpPr>
        <p:spPr>
          <a:xfrm>
            <a:off x="533400" y="609600"/>
            <a:ext cx="7811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United States Gross Domestic Product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CF382-064D-6F47-AF86-91C975FC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2192000" cy="50526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FFA252-DC7B-F34A-B6D2-AE0093E728CB}"/>
              </a:ext>
            </a:extLst>
          </p:cNvPr>
          <p:cNvSpPr/>
          <p:nvPr/>
        </p:nvSpPr>
        <p:spPr>
          <a:xfrm>
            <a:off x="11506200" y="1524000"/>
            <a:ext cx="685801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05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7D942-D837-6F4E-B709-EEA5B40F0674}"/>
              </a:ext>
            </a:extLst>
          </p:cNvPr>
          <p:cNvSpPr txBox="1"/>
          <p:nvPr/>
        </p:nvSpPr>
        <p:spPr>
          <a:xfrm>
            <a:off x="-21956" y="6324600"/>
            <a:ext cx="93183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FRED Updated Apr 27, 2021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46FB5-3528-DD45-ACB1-C299CC70E401}"/>
              </a:ext>
            </a:extLst>
          </p:cNvPr>
          <p:cNvSpPr txBox="1"/>
          <p:nvPr/>
        </p:nvSpPr>
        <p:spPr>
          <a:xfrm>
            <a:off x="533400" y="609600"/>
            <a:ext cx="7811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United States Gross Domestic Product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A62847-5664-AA4C-A2EE-B26E12DC0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192"/>
            <a:ext cx="12192000" cy="36796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FFA252-DC7B-F34A-B6D2-AE0093E728CB}"/>
              </a:ext>
            </a:extLst>
          </p:cNvPr>
          <p:cNvSpPr/>
          <p:nvPr/>
        </p:nvSpPr>
        <p:spPr>
          <a:xfrm>
            <a:off x="11506200" y="1524000"/>
            <a:ext cx="685801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28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49315-7602-5C4D-B215-CC88804A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07950"/>
            <a:ext cx="97028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78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Int</a:t>
            </a:r>
            <a:r>
              <a:rPr lang="en-US" dirty="0"/>
              <a:t>ernational Trade and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Outline</a:t>
            </a:r>
          </a:p>
          <a:p>
            <a:r>
              <a:rPr lang="en-US" sz="3600" dirty="0"/>
              <a:t>Pros and Cons of Trade</a:t>
            </a:r>
          </a:p>
          <a:p>
            <a:pPr lvl="1"/>
            <a:r>
              <a:rPr lang="en-US" sz="3200" dirty="0"/>
              <a:t>Globalization</a:t>
            </a:r>
          </a:p>
          <a:p>
            <a:r>
              <a:rPr lang="en-US" sz="3600" dirty="0"/>
              <a:t>Causes of the Pandemic</a:t>
            </a:r>
          </a:p>
          <a:p>
            <a:r>
              <a:rPr lang="en-US" sz="3600" dirty="0"/>
              <a:t>Effects of the Pandemic </a:t>
            </a:r>
          </a:p>
          <a:p>
            <a:pPr lvl="1"/>
            <a:r>
              <a:rPr lang="en-US" sz="3200" dirty="0"/>
              <a:t>On Economies, Including Trade</a:t>
            </a:r>
          </a:p>
          <a:p>
            <a:pPr lvl="1"/>
            <a:r>
              <a:rPr lang="en-US" sz="3200" dirty="0"/>
              <a:t>On Trade Policies</a:t>
            </a:r>
          </a:p>
          <a:p>
            <a:r>
              <a:rPr lang="en-US" sz="3600" dirty="0"/>
              <a:t>Role of Trade During the Pandemic</a:t>
            </a:r>
          </a:p>
          <a:p>
            <a:pPr lvl="1"/>
            <a:r>
              <a:rPr lang="en-US" sz="3200" dirty="0"/>
              <a:t>PPE and medical supplies</a:t>
            </a:r>
          </a:p>
          <a:p>
            <a:pPr lvl="1"/>
            <a:r>
              <a:rPr lang="en-US" sz="3200" dirty="0"/>
              <a:t>Vaccines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915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UNIDO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92BFE-0F75-E047-B2DA-D2F1CEEC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406400"/>
            <a:ext cx="6121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743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UNIDO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90664-B414-494F-92A9-F1E9744A8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317500"/>
            <a:ext cx="60706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39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F1CEB-F8D9-3E4F-8344-1947023C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309" y="0"/>
            <a:ext cx="55913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BD2D4-D03D-0A4C-AD3E-1374630DB96A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</p:spTree>
    <p:extLst>
      <p:ext uri="{BB962C8B-B14F-4D97-AF65-F5344CB8AC3E}">
        <p14:creationId xmlns:p14="http://schemas.microsoft.com/office/powerpoint/2010/main" val="21533730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52400" y="5791200"/>
            <a:ext cx="136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Evans (2020)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3F8C3-D8BD-9647-94A1-57DA96091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152400"/>
            <a:ext cx="5719669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11F835-F9D9-E644-B9AE-A5C84B98B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819400"/>
            <a:ext cx="5715000" cy="38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805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6187726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0731-08E8-C142-94D2-4183D97D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81" y="0"/>
            <a:ext cx="8618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40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D6C64E-BB0D-3441-BCEF-5FF01CBB9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30250"/>
            <a:ext cx="10515600" cy="539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B9042-697C-3249-840C-67B81F877D92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</p:spTree>
    <p:extLst>
      <p:ext uri="{BB962C8B-B14F-4D97-AF65-F5344CB8AC3E}">
        <p14:creationId xmlns:p14="http://schemas.microsoft.com/office/powerpoint/2010/main" val="26738770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Unemployment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823B98-B760-8A44-95DB-42E43DCA345E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67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Unemployment</a:t>
            </a:r>
          </a:p>
          <a:p>
            <a:pPr lvl="1"/>
            <a:r>
              <a:rPr lang="en-US" sz="3200" dirty="0"/>
              <a:t>Pandemic has caused recession in most of the world, and increased unemployment</a:t>
            </a:r>
          </a:p>
          <a:p>
            <a:pPr lvl="1"/>
            <a:r>
              <a:rPr lang="en-US" sz="3200" dirty="0"/>
              <a:t>US unemployment rose much more than EU and other developed countries</a:t>
            </a:r>
          </a:p>
          <a:p>
            <a:pPr lvl="1"/>
            <a:r>
              <a:rPr lang="en-US" sz="3200" dirty="0"/>
              <a:t>Internationally, increases rise with Covid-19 cases</a:t>
            </a:r>
          </a:p>
          <a:p>
            <a:pPr lvl="1"/>
            <a:r>
              <a:rPr lang="en-US" sz="3200" dirty="0"/>
              <a:t>Job vacancies dropped, often by 40% or more, and have only partially recovered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25420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0FAF7-3E1A-2F48-8750-7BAE3B72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50" y="895350"/>
            <a:ext cx="8293100" cy="506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1A288-C3E4-C249-86D9-6D99EF12119E}"/>
              </a:ext>
            </a:extLst>
          </p:cNvPr>
          <p:cNvSpPr txBox="1"/>
          <p:nvPr/>
        </p:nvSpPr>
        <p:spPr>
          <a:xfrm>
            <a:off x="163975" y="5922380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OECD</a:t>
            </a:r>
          </a:p>
        </p:txBody>
      </p:sp>
    </p:spTree>
    <p:extLst>
      <p:ext uri="{BB962C8B-B14F-4D97-AF65-F5344CB8AC3E}">
        <p14:creationId xmlns:p14="http://schemas.microsoft.com/office/powerpoint/2010/main" val="23330186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7D942-D837-6F4E-B709-EEA5B40F0674}"/>
              </a:ext>
            </a:extLst>
          </p:cNvPr>
          <p:cNvSpPr txBox="1"/>
          <p:nvPr/>
        </p:nvSpPr>
        <p:spPr>
          <a:xfrm>
            <a:off x="-21956" y="6324600"/>
            <a:ext cx="93183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Trading Economics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46FB5-3528-DD45-ACB1-C299CC70E401}"/>
              </a:ext>
            </a:extLst>
          </p:cNvPr>
          <p:cNvSpPr txBox="1"/>
          <p:nvPr/>
        </p:nvSpPr>
        <p:spPr>
          <a:xfrm>
            <a:off x="1881050" y="845467"/>
            <a:ext cx="7811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United States Unemployment Rate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EE673-1A4F-6C45-B6E0-7B33FC00F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289050"/>
            <a:ext cx="90297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74" y="2469497"/>
            <a:ext cx="9867726" cy="1325563"/>
          </a:xfrm>
          <a:ln w="76200">
            <a:solidFill>
              <a:srgbClr val="0C4C88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600" dirty="0"/>
              <a:t>Trade Pros and Cons</a:t>
            </a:r>
          </a:p>
        </p:txBody>
      </p:sp>
    </p:spTree>
    <p:extLst>
      <p:ext uri="{BB962C8B-B14F-4D97-AF65-F5344CB8AC3E}">
        <p14:creationId xmlns:p14="http://schemas.microsoft.com/office/powerpoint/2010/main" val="18497346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5C4FA-12E3-3743-9211-6C18CCA62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7" y="556590"/>
            <a:ext cx="11695246" cy="6301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896178"/>
            <a:ext cx="10469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OECD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FC445-9D13-CE4F-B7FA-FB0098D3E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911" y="99943"/>
            <a:ext cx="8039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003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-115747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63975" y="5991828"/>
            <a:ext cx="1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UNCTAD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942C9-BF28-1C45-849C-11104C04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092" y="0"/>
            <a:ext cx="907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4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0" y="5137604"/>
            <a:ext cx="1518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Financial Times</a:t>
            </a:r>
          </a:p>
          <a:p>
            <a:r>
              <a:rPr lang="en-US" dirty="0"/>
              <a:t>January 25,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D1A957-2315-2440-874F-ED1174EA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32" y="0"/>
            <a:ext cx="9782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080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74" y="2469497"/>
            <a:ext cx="9867726" cy="1325563"/>
          </a:xfrm>
          <a:ln w="76200">
            <a:solidFill>
              <a:srgbClr val="0C4C88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7200" dirty="0"/>
              <a:t>Effects on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2064161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1479025" y="6488668"/>
            <a:ext cx="422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Hoekman et al.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5C527-BF11-0A4A-AC56-AA0FF223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073150"/>
            <a:ext cx="90297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941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96F4F-A7A3-1A4A-B2A7-8BC8DBAB2FCA}"/>
              </a:ext>
            </a:extLst>
          </p:cNvPr>
          <p:cNvSpPr/>
          <p:nvPr/>
        </p:nvSpPr>
        <p:spPr>
          <a:xfrm>
            <a:off x="1295400" y="5867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EB7C6-17D2-7944-93E8-4C362F89A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58" y="0"/>
            <a:ext cx="6653284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6F1012-ABEA-E84D-92BE-E463B24EFCE7}"/>
              </a:ext>
            </a:extLst>
          </p:cNvPr>
          <p:cNvSpPr/>
          <p:nvPr/>
        </p:nvSpPr>
        <p:spPr>
          <a:xfrm>
            <a:off x="8128000" y="3822700"/>
            <a:ext cx="1168400" cy="1143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EA420AE-EBC6-6745-A150-7CD758F1AC2B}"/>
              </a:ext>
            </a:extLst>
          </p:cNvPr>
          <p:cNvSpPr/>
          <p:nvPr/>
        </p:nvSpPr>
        <p:spPr>
          <a:xfrm>
            <a:off x="9842500" y="2870200"/>
            <a:ext cx="2108200" cy="1447800"/>
          </a:xfrm>
          <a:prstGeom prst="wedgeRoundRectCallout">
            <a:avLst>
              <a:gd name="adj1" fmla="val -77490"/>
              <a:gd name="adj2" fmla="val 35307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Countries with </a:t>
            </a:r>
            <a:r>
              <a:rPr lang="en-US" u="sng" dirty="0"/>
              <a:t>only</a:t>
            </a:r>
            <a:r>
              <a:rPr lang="en-US" dirty="0"/>
              <a:t> import facilitation, extending beyond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183ECB-8AE7-DB40-8196-79118FFDFF67}"/>
              </a:ext>
            </a:extLst>
          </p:cNvPr>
          <p:cNvSpPr txBox="1"/>
          <p:nvPr/>
        </p:nvSpPr>
        <p:spPr>
          <a:xfrm>
            <a:off x="2731624" y="127321"/>
            <a:ext cx="57757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Trade Policy Responses:  Who did what for how long?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F331D0-A5B5-1742-B931-77D85B2A6ECE}"/>
              </a:ext>
            </a:extLst>
          </p:cNvPr>
          <p:cNvSpPr/>
          <p:nvPr/>
        </p:nvSpPr>
        <p:spPr>
          <a:xfrm>
            <a:off x="3378200" y="228600"/>
            <a:ext cx="11684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1C430DBB-24D8-AD4C-9B6B-09B47F23D040}"/>
              </a:ext>
            </a:extLst>
          </p:cNvPr>
          <p:cNvSpPr/>
          <p:nvPr/>
        </p:nvSpPr>
        <p:spPr>
          <a:xfrm>
            <a:off x="647700" y="241300"/>
            <a:ext cx="2108200" cy="1447800"/>
          </a:xfrm>
          <a:prstGeom prst="wedgeRoundRectCallout">
            <a:avLst>
              <a:gd name="adj1" fmla="val 79137"/>
              <a:gd name="adj2" fmla="val -19079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Countries with </a:t>
            </a:r>
            <a:r>
              <a:rPr lang="en-US" u="sng" dirty="0"/>
              <a:t>only</a:t>
            </a:r>
            <a:r>
              <a:rPr lang="en-US" dirty="0"/>
              <a:t> export restriction, extending beyond 2020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AABFE2-D9D5-2D45-BF5C-13EFD3F3164F}"/>
              </a:ext>
            </a:extLst>
          </p:cNvPr>
          <p:cNvSpPr/>
          <p:nvPr/>
        </p:nvSpPr>
        <p:spPr>
          <a:xfrm>
            <a:off x="8153400" y="203200"/>
            <a:ext cx="1168400" cy="11430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AD4055D-E614-244A-B8D1-80ED3D5AC080}"/>
              </a:ext>
            </a:extLst>
          </p:cNvPr>
          <p:cNvSpPr/>
          <p:nvPr/>
        </p:nvSpPr>
        <p:spPr>
          <a:xfrm>
            <a:off x="9842500" y="190500"/>
            <a:ext cx="2095500" cy="1689100"/>
          </a:xfrm>
          <a:prstGeom prst="wedgeRoundRectCallout">
            <a:avLst>
              <a:gd name="adj1" fmla="val -70312"/>
              <a:gd name="adj2" fmla="val -18953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Countries with </a:t>
            </a:r>
            <a:r>
              <a:rPr lang="en-US" u="sng" dirty="0">
                <a:solidFill>
                  <a:schemeClr val="accent4">
                    <a:lumMod val="50000"/>
                  </a:schemeClr>
                </a:solidFill>
              </a:rPr>
              <a:t>both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import facilitation and export restriction, extending beyond 2020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539546-54F5-F143-BA17-2533DD465CF0}"/>
              </a:ext>
            </a:extLst>
          </p:cNvPr>
          <p:cNvSpPr/>
          <p:nvPr/>
        </p:nvSpPr>
        <p:spPr>
          <a:xfrm>
            <a:off x="971898" y="1690597"/>
            <a:ext cx="1443545" cy="39918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F2470-C0B6-6F4B-885E-3B4C2DD13DC4}"/>
              </a:ext>
            </a:extLst>
          </p:cNvPr>
          <p:cNvSpPr txBox="1"/>
          <p:nvPr/>
        </p:nvSpPr>
        <p:spPr>
          <a:xfrm>
            <a:off x="1206822" y="1708118"/>
            <a:ext cx="97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Inc. Italy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88C3EB-6B93-DD48-97B1-5A0A580E509B}"/>
              </a:ext>
            </a:extLst>
          </p:cNvPr>
          <p:cNvSpPr/>
          <p:nvPr/>
        </p:nvSpPr>
        <p:spPr>
          <a:xfrm>
            <a:off x="10185657" y="4312059"/>
            <a:ext cx="1443545" cy="39918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90A87-BB8F-984E-B986-110BD40D9A92}"/>
              </a:ext>
            </a:extLst>
          </p:cNvPr>
          <p:cNvSpPr txBox="1"/>
          <p:nvPr/>
        </p:nvSpPr>
        <p:spPr>
          <a:xfrm>
            <a:off x="10274623" y="4320689"/>
            <a:ext cx="152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Inc. Canada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9D9FBD6-9510-5A43-A0BB-EAA331E882E7}"/>
              </a:ext>
            </a:extLst>
          </p:cNvPr>
          <p:cNvSpPr/>
          <p:nvPr/>
        </p:nvSpPr>
        <p:spPr>
          <a:xfrm>
            <a:off x="10131229" y="1886538"/>
            <a:ext cx="1443545" cy="39918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B388E8-6E1B-F344-8DC1-B6B246963ABF}"/>
              </a:ext>
            </a:extLst>
          </p:cNvPr>
          <p:cNvSpPr txBox="1"/>
          <p:nvPr/>
        </p:nvSpPr>
        <p:spPr>
          <a:xfrm>
            <a:off x="10300899" y="1914196"/>
            <a:ext cx="106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Inc. India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505E1D84-7738-3D4B-BF7C-7FF8A7315DC8}"/>
              </a:ext>
            </a:extLst>
          </p:cNvPr>
          <p:cNvSpPr/>
          <p:nvPr/>
        </p:nvSpPr>
        <p:spPr>
          <a:xfrm>
            <a:off x="6792686" y="1077685"/>
            <a:ext cx="718458" cy="533400"/>
          </a:xfrm>
          <a:prstGeom prst="wedgeRoundRectCallout">
            <a:avLst>
              <a:gd name="adj1" fmla="val 212500"/>
              <a:gd name="adj2" fmla="val -57908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USA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43562F3-F632-0944-AE28-247CCBAEB116}"/>
              </a:ext>
            </a:extLst>
          </p:cNvPr>
          <p:cNvSpPr/>
          <p:nvPr/>
        </p:nvSpPr>
        <p:spPr>
          <a:xfrm>
            <a:off x="8850084" y="2264228"/>
            <a:ext cx="849087" cy="533400"/>
          </a:xfrm>
          <a:prstGeom prst="wedgeRoundRectCallout">
            <a:avLst>
              <a:gd name="adj1" fmla="val -42628"/>
              <a:gd name="adj2" fmla="val -184438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41158D82-8C8D-8742-A40D-C8DA0E46890F}"/>
              </a:ext>
            </a:extLst>
          </p:cNvPr>
          <p:cNvSpPr/>
          <p:nvPr/>
        </p:nvSpPr>
        <p:spPr>
          <a:xfrm>
            <a:off x="7522027" y="2122714"/>
            <a:ext cx="849087" cy="533400"/>
          </a:xfrm>
          <a:prstGeom prst="wedgeRoundRectCallout">
            <a:avLst>
              <a:gd name="adj1" fmla="val 61218"/>
              <a:gd name="adj2" fmla="val -145662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Brazil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5C92CB-AA8E-0445-A71B-503586FCFBF0}"/>
              </a:ext>
            </a:extLst>
          </p:cNvPr>
          <p:cNvSpPr txBox="1"/>
          <p:nvPr/>
        </p:nvSpPr>
        <p:spPr>
          <a:xfrm>
            <a:off x="0" y="5933084"/>
            <a:ext cx="163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et 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C1475-B583-9C41-A68E-332C70FF136F}"/>
              </a:ext>
            </a:extLst>
          </p:cNvPr>
          <p:cNvSpPr txBox="1"/>
          <p:nvPr/>
        </p:nvSpPr>
        <p:spPr>
          <a:xfrm>
            <a:off x="277793" y="2824223"/>
            <a:ext cx="2129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Countries differ greatly in the nature of their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773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Trade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Effects of the Pandemic on Trade Policies</a:t>
            </a:r>
          </a:p>
          <a:p>
            <a:pPr lvl="1"/>
            <a:r>
              <a:rPr lang="en-US" sz="3200" dirty="0"/>
              <a:t>Export Policies</a:t>
            </a:r>
          </a:p>
          <a:p>
            <a:pPr lvl="1"/>
            <a:r>
              <a:rPr lang="en-US" sz="3200" dirty="0"/>
              <a:t>Import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220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Export Policies</a:t>
            </a:r>
            <a:endParaRPr lang="en-US" sz="6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32D223-20F2-CD48-985A-60CA5A71C4EB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41094213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Export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Export Policies</a:t>
            </a:r>
          </a:p>
          <a:p>
            <a:pPr lvl="1"/>
            <a:r>
              <a:rPr lang="en-US" sz="3200" dirty="0"/>
              <a:t>There were export </a:t>
            </a:r>
            <a:r>
              <a:rPr lang="en-US" sz="3200" u="sng" dirty="0"/>
              <a:t>bans</a:t>
            </a:r>
            <a:r>
              <a:rPr lang="en-US" sz="3200" dirty="0"/>
              <a:t> by many countries on</a:t>
            </a:r>
          </a:p>
          <a:p>
            <a:pPr lvl="2"/>
            <a:r>
              <a:rPr lang="en-US" sz="3200" dirty="0"/>
              <a:t>Medical supplies</a:t>
            </a:r>
          </a:p>
          <a:p>
            <a:pPr lvl="2"/>
            <a:r>
              <a:rPr lang="en-US" sz="3200" dirty="0"/>
              <a:t>Food</a:t>
            </a:r>
          </a:p>
          <a:p>
            <a:pPr lvl="2"/>
            <a:r>
              <a:rPr lang="en-US" sz="3200" dirty="0"/>
              <a:t>Other</a:t>
            </a:r>
          </a:p>
          <a:p>
            <a:pPr lvl="1"/>
            <a:r>
              <a:rPr lang="en-US" sz="3200" dirty="0"/>
              <a:t>Some were temporary, but many others were not</a:t>
            </a:r>
          </a:p>
          <a:p>
            <a:pPr lvl="1"/>
            <a:r>
              <a:rPr lang="en-US" sz="3200" dirty="0"/>
              <a:t>Only a few countries had policies to </a:t>
            </a:r>
            <a:r>
              <a:rPr lang="en-US" sz="3200" u="sng" dirty="0"/>
              <a:t>encourage</a:t>
            </a:r>
            <a:r>
              <a:rPr lang="en-US" sz="3200" dirty="0"/>
              <a:t> exports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758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on Export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Headlines on Export bans</a:t>
            </a:r>
          </a:p>
          <a:p>
            <a:pPr lvl="1"/>
            <a:r>
              <a:rPr lang="en-US" dirty="0"/>
              <a:t>2020:</a:t>
            </a:r>
          </a:p>
          <a:p>
            <a:pPr lvl="2"/>
            <a:r>
              <a:rPr lang="en-US" dirty="0"/>
              <a:t>Jun 24, NYT: Warren and Booker </a:t>
            </a:r>
            <a:r>
              <a:rPr lang="en-US" b="1" dirty="0"/>
              <a:t>Press Meatpackers on Exports</a:t>
            </a:r>
            <a:r>
              <a:rPr lang="en-US" dirty="0"/>
              <a:t> to China</a:t>
            </a:r>
          </a:p>
          <a:p>
            <a:pPr lvl="2"/>
            <a:r>
              <a:rPr lang="en-US" dirty="0"/>
              <a:t>May 28, WSJ: ‘</a:t>
            </a:r>
            <a:r>
              <a:rPr lang="en-US" b="1" dirty="0"/>
              <a:t>Vaccine Nationalism</a:t>
            </a:r>
            <a:r>
              <a:rPr lang="en-US" dirty="0"/>
              <a:t>’: A New Dynamic in the Race to Quash Coronavirus</a:t>
            </a:r>
          </a:p>
          <a:p>
            <a:pPr lvl="2"/>
            <a:r>
              <a:rPr lang="en-US" dirty="0"/>
              <a:t>Apr 11, WSJ: China </a:t>
            </a:r>
            <a:r>
              <a:rPr lang="en-US" b="1" dirty="0"/>
              <a:t>Tightens Customs Checks </a:t>
            </a:r>
            <a:r>
              <a:rPr lang="en-US" dirty="0"/>
              <a:t>for Medical Equipment Exports</a:t>
            </a:r>
          </a:p>
          <a:p>
            <a:pPr lvl="2"/>
            <a:r>
              <a:rPr lang="en-US" dirty="0"/>
              <a:t>Apr 8, WSJ: U.S. to </a:t>
            </a:r>
            <a:r>
              <a:rPr lang="en-US" b="1" dirty="0"/>
              <a:t>Restrict Mask, Glove Exports </a:t>
            </a:r>
            <a:r>
              <a:rPr lang="en-US" dirty="0"/>
              <a:t>for Four Months During Coronavirus Pandemic</a:t>
            </a:r>
          </a:p>
          <a:p>
            <a:pPr lvl="2"/>
            <a:r>
              <a:rPr lang="en-US" dirty="0"/>
              <a:t>Apr 8, WP: As </a:t>
            </a:r>
            <a:r>
              <a:rPr lang="en-US" b="1" dirty="0"/>
              <a:t>borders harden </a:t>
            </a:r>
            <a:r>
              <a:rPr lang="en-US" dirty="0"/>
              <a:t>during pandemic, some countries look to hold on to their own food</a:t>
            </a:r>
          </a:p>
          <a:p>
            <a:pPr lvl="2"/>
            <a:r>
              <a:rPr lang="en-US" dirty="0"/>
              <a:t>Apr 3, Reuters: Trade </a:t>
            </a:r>
            <a:r>
              <a:rPr lang="en-US" b="1" dirty="0"/>
              <a:t>Restrictions on Food Exports </a:t>
            </a:r>
            <a:r>
              <a:rPr lang="en-US" dirty="0"/>
              <a:t>Due to the Coronavirus Pandemic</a:t>
            </a:r>
          </a:p>
          <a:p>
            <a:pPr lvl="2"/>
            <a:r>
              <a:rPr lang="en-US" dirty="0"/>
              <a:t>Mar 19, VOX</a:t>
            </a:r>
            <a:r>
              <a:rPr lang="en-US" baseline="30000" dirty="0"/>
              <a:t>EU</a:t>
            </a:r>
            <a:r>
              <a:rPr lang="en-US" dirty="0"/>
              <a:t>: Sickening thy </a:t>
            </a:r>
            <a:r>
              <a:rPr lang="en-US" dirty="0" err="1"/>
              <a:t>neighbour</a:t>
            </a:r>
            <a:r>
              <a:rPr lang="en-US" dirty="0"/>
              <a:t>: </a:t>
            </a:r>
            <a:r>
              <a:rPr lang="en-US" b="1" dirty="0"/>
              <a:t>Export restraints </a:t>
            </a:r>
            <a:r>
              <a:rPr lang="en-US" dirty="0"/>
              <a:t>on medical supplies during a pandemic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7C8FF5-D699-AA41-B6B1-7BED603E74FC}"/>
              </a:ext>
            </a:extLst>
          </p:cNvPr>
          <p:cNvSpPr/>
          <p:nvPr/>
        </p:nvSpPr>
        <p:spPr>
          <a:xfrm>
            <a:off x="1926908" y="3086099"/>
            <a:ext cx="8102917" cy="671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23E644-9C18-F540-B946-FA1216D6D6B7}"/>
              </a:ext>
            </a:extLst>
          </p:cNvPr>
          <p:cNvSpPr/>
          <p:nvPr/>
        </p:nvSpPr>
        <p:spPr>
          <a:xfrm>
            <a:off x="1986130" y="4894035"/>
            <a:ext cx="8015119" cy="6352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7C6E25-217B-DA4F-9469-92A1A4624489}"/>
              </a:ext>
            </a:extLst>
          </p:cNvPr>
          <p:cNvSpPr/>
          <p:nvPr/>
        </p:nvSpPr>
        <p:spPr>
          <a:xfrm>
            <a:off x="1878663" y="1905670"/>
            <a:ext cx="8151162" cy="381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150645</TotalTime>
  <Words>6374</Words>
  <Application>Microsoft Macintosh PowerPoint</Application>
  <PresentationFormat>Widescreen</PresentationFormat>
  <Paragraphs>875</Paragraphs>
  <Slides>131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6" baseType="lpstr">
      <vt:lpstr>Arial</vt:lpstr>
      <vt:lpstr>Calibri</vt:lpstr>
      <vt:lpstr>Courier New</vt:lpstr>
      <vt:lpstr>Palatino Linotype</vt:lpstr>
      <vt:lpstr>Custom Design</vt:lpstr>
      <vt:lpstr> National Economic Education Delegation</vt:lpstr>
      <vt:lpstr>International Trade  and the Pandemic</vt:lpstr>
      <vt:lpstr> Overview</vt:lpstr>
      <vt:lpstr>PowerPoint Presentation</vt:lpstr>
      <vt:lpstr>PowerPoint Presentation</vt:lpstr>
      <vt:lpstr> Overview</vt:lpstr>
      <vt:lpstr>PowerPoint Presentation</vt:lpstr>
      <vt:lpstr> International Trade and the Pandemic</vt:lpstr>
      <vt:lpstr>Trade Pros and Cons</vt:lpstr>
      <vt:lpstr> Pros and Cons of Trade</vt:lpstr>
      <vt:lpstr> Pros of Trade</vt:lpstr>
      <vt:lpstr> Pros of Trade</vt:lpstr>
      <vt:lpstr> Cons of Trade</vt:lpstr>
      <vt:lpstr> Cons of Trade</vt:lpstr>
      <vt:lpstr> Globalization</vt:lpstr>
      <vt:lpstr>PowerPoint Presentation</vt:lpstr>
      <vt:lpstr>US Tariffs, 1891-2017</vt:lpstr>
      <vt:lpstr>Causes of the Pandemic</vt:lpstr>
      <vt:lpstr> Causes of the Pandemic</vt:lpstr>
      <vt:lpstr> Causes of the Pandemic</vt:lpstr>
      <vt:lpstr>PowerPoint Presentation</vt:lpstr>
      <vt:lpstr>PowerPoint Presentation</vt:lpstr>
      <vt:lpstr>PowerPoint Presentation</vt:lpstr>
      <vt:lpstr> Causes of the Pandemic</vt:lpstr>
      <vt:lpstr>Effects on Economies</vt:lpstr>
      <vt:lpstr> Effects on Economies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US Trade Partners (Goods, 2018)</vt:lpstr>
      <vt:lpstr>Travel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Shipping</vt:lpstr>
      <vt:lpstr>PowerPoint Presentation</vt:lpstr>
      <vt:lpstr> Shipping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 Supply Chains</vt:lpstr>
      <vt:lpstr>PowerPoint Presentation</vt:lpstr>
      <vt:lpstr> Supply Chains</vt:lpstr>
      <vt:lpstr>PowerPoint Presentation</vt:lpstr>
      <vt:lpstr>PowerPoint Presentation</vt:lpstr>
      <vt:lpstr>GDP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Unemployment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on Trade Policies</vt:lpstr>
      <vt:lpstr>PowerPoint Presentation</vt:lpstr>
      <vt:lpstr>PowerPoint Presentation</vt:lpstr>
      <vt:lpstr> Effects on Trade Policies</vt:lpstr>
      <vt:lpstr>Export Policies</vt:lpstr>
      <vt:lpstr> Effects on Export Policies</vt:lpstr>
      <vt:lpstr> Effects on Export Policies</vt:lpstr>
      <vt:lpstr>PowerPoint Presentation</vt:lpstr>
      <vt:lpstr>PowerPoint Presentation</vt:lpstr>
      <vt:lpstr>PowerPoint Presentation</vt:lpstr>
      <vt:lpstr>Import Policies</vt:lpstr>
      <vt:lpstr> Effects on Import Policies</vt:lpstr>
      <vt:lpstr> Effects on Import Policies</vt:lpstr>
      <vt:lpstr> Effects on Import Policies</vt:lpstr>
      <vt:lpstr>PowerPoint Presentation</vt:lpstr>
      <vt:lpstr>Trade during the Pandemic</vt:lpstr>
      <vt:lpstr> Role of Trade During Pandemic</vt:lpstr>
      <vt:lpstr>PowerPoint Presentation</vt:lpstr>
      <vt:lpstr>PowerPoint Presentation</vt:lpstr>
      <vt:lpstr>PowerPoint Presentation</vt:lpstr>
      <vt:lpstr>PowerPoint Presentation</vt:lpstr>
      <vt:lpstr> Role of Trade During Pandemic</vt:lpstr>
      <vt:lpstr>PowerPoint Presentation</vt:lpstr>
      <vt:lpstr> Role of Trade During Pandemic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Vaccine Nationalism</vt:lpstr>
      <vt:lpstr>PowerPoint Presentation</vt:lpstr>
      <vt:lpstr>PowerPoint Presentation</vt:lpstr>
      <vt:lpstr>PowerPoint Presentation</vt:lpstr>
      <vt:lpstr>PowerPoint Presentation</vt:lpstr>
      <vt:lpstr> Vaccine Nationalism</vt:lpstr>
      <vt:lpstr>PowerPoint Presentation</vt:lpstr>
      <vt:lpstr>PowerPoint Presentation</vt:lpstr>
      <vt:lpstr> Conclusion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444</cp:revision>
  <dcterms:created xsi:type="dcterms:W3CDTF">2017-05-03T22:30:38Z</dcterms:created>
  <dcterms:modified xsi:type="dcterms:W3CDTF">2021-04-28T15:30:36Z</dcterms:modified>
</cp:coreProperties>
</file>